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 id="2147483811" r:id="rId5"/>
  </p:sldMasterIdLst>
  <p:notesMasterIdLst>
    <p:notesMasterId r:id="rId78"/>
  </p:notesMasterIdLst>
  <p:handoutMasterIdLst>
    <p:handoutMasterId r:id="rId79"/>
  </p:handoutMasterIdLst>
  <p:sldIdLst>
    <p:sldId id="265" r:id="rId6"/>
    <p:sldId id="1042" r:id="rId7"/>
    <p:sldId id="1160" r:id="rId8"/>
    <p:sldId id="1097" r:id="rId9"/>
    <p:sldId id="1098" r:id="rId10"/>
    <p:sldId id="1099" r:id="rId11"/>
    <p:sldId id="1122" r:id="rId12"/>
    <p:sldId id="1088" r:id="rId13"/>
    <p:sldId id="1076" r:id="rId14"/>
    <p:sldId id="1102" r:id="rId15"/>
    <p:sldId id="1103" r:id="rId16"/>
    <p:sldId id="1105" r:id="rId17"/>
    <p:sldId id="1121" r:id="rId18"/>
    <p:sldId id="1078" r:id="rId19"/>
    <p:sldId id="1100" r:id="rId20"/>
    <p:sldId id="1125" r:id="rId21"/>
    <p:sldId id="1126" r:id="rId22"/>
    <p:sldId id="1127" r:id="rId23"/>
    <p:sldId id="1123" r:id="rId24"/>
    <p:sldId id="1128" r:id="rId25"/>
    <p:sldId id="1129" r:id="rId26"/>
    <p:sldId id="1130" r:id="rId27"/>
    <p:sldId id="1131" r:id="rId28"/>
    <p:sldId id="1132" r:id="rId29"/>
    <p:sldId id="1133" r:id="rId30"/>
    <p:sldId id="1134" r:id="rId31"/>
    <p:sldId id="1135" r:id="rId32"/>
    <p:sldId id="1136" r:id="rId33"/>
    <p:sldId id="1137" r:id="rId34"/>
    <p:sldId id="1138" r:id="rId35"/>
    <p:sldId id="1139" r:id="rId36"/>
    <p:sldId id="1140" r:id="rId37"/>
    <p:sldId id="1141" r:id="rId38"/>
    <p:sldId id="1142" r:id="rId39"/>
    <p:sldId id="1143" r:id="rId40"/>
    <p:sldId id="1144" r:id="rId41"/>
    <p:sldId id="1145" r:id="rId42"/>
    <p:sldId id="1146" r:id="rId43"/>
    <p:sldId id="1147" r:id="rId44"/>
    <p:sldId id="1148" r:id="rId45"/>
    <p:sldId id="1149" r:id="rId46"/>
    <p:sldId id="1150" r:id="rId47"/>
    <p:sldId id="1151" r:id="rId48"/>
    <p:sldId id="1152" r:id="rId49"/>
    <p:sldId id="1153" r:id="rId50"/>
    <p:sldId id="1154" r:id="rId51"/>
    <p:sldId id="1155" r:id="rId52"/>
    <p:sldId id="1156" r:id="rId53"/>
    <p:sldId id="1157" r:id="rId54"/>
    <p:sldId id="1158" r:id="rId55"/>
    <p:sldId id="1159" r:id="rId56"/>
    <p:sldId id="1124" r:id="rId57"/>
    <p:sldId id="1162" r:id="rId58"/>
    <p:sldId id="1161" r:id="rId59"/>
    <p:sldId id="1119" r:id="rId60"/>
    <p:sldId id="1120" r:id="rId61"/>
    <p:sldId id="1084" r:id="rId62"/>
    <p:sldId id="260" r:id="rId63"/>
    <p:sldId id="1092" r:id="rId64"/>
    <p:sldId id="1094" r:id="rId65"/>
    <p:sldId id="1115" r:id="rId66"/>
    <p:sldId id="1116" r:id="rId67"/>
    <p:sldId id="1114" r:id="rId68"/>
    <p:sldId id="1060" r:id="rId69"/>
    <p:sldId id="1106" r:id="rId70"/>
    <p:sldId id="1107" r:id="rId71"/>
    <p:sldId id="1108" r:id="rId72"/>
    <p:sldId id="1109" r:id="rId73"/>
    <p:sldId id="1110" r:id="rId74"/>
    <p:sldId id="1111" r:id="rId75"/>
    <p:sldId id="1112" r:id="rId76"/>
    <p:sldId id="1113" r:id="rId77"/>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265"/>
            <p14:sldId id="1042"/>
            <p14:sldId id="1160"/>
            <p14:sldId id="1097"/>
            <p14:sldId id="1098"/>
            <p14:sldId id="1099"/>
            <p14:sldId id="1122"/>
            <p14:sldId id="1088"/>
            <p14:sldId id="1076"/>
            <p14:sldId id="1102"/>
            <p14:sldId id="1103"/>
            <p14:sldId id="1105"/>
            <p14:sldId id="1121"/>
            <p14:sldId id="1078"/>
            <p14:sldId id="1100"/>
            <p14:sldId id="1125"/>
            <p14:sldId id="1126"/>
            <p14:sldId id="1127"/>
            <p14:sldId id="1123"/>
            <p14:sldId id="1128"/>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8"/>
            <p14:sldId id="1159"/>
            <p14:sldId id="1124"/>
            <p14:sldId id="1162"/>
            <p14:sldId id="1161"/>
            <p14:sldId id="1119"/>
            <p14:sldId id="1120"/>
            <p14:sldId id="1084"/>
            <p14:sldId id="260"/>
            <p14:sldId id="1092"/>
            <p14:sldId id="1094"/>
            <p14:sldId id="1115"/>
            <p14:sldId id="1116"/>
            <p14:sldId id="1114"/>
            <p14:sldId id="1060"/>
            <p14:sldId id="1106"/>
            <p14:sldId id="1107"/>
            <p14:sldId id="1108"/>
            <p14:sldId id="1109"/>
            <p14:sldId id="1110"/>
            <p14:sldId id="1111"/>
            <p14:sldId id="1112"/>
            <p14:sldId id="11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007" autoAdjust="0"/>
  </p:normalViewPr>
  <p:slideViewPr>
    <p:cSldViewPr snapToGrid="0" snapToObjects="1">
      <p:cViewPr varScale="1">
        <p:scale>
          <a:sx n="214" d="100"/>
          <a:sy n="214" d="100"/>
        </p:scale>
        <p:origin x="2802"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custT="1"/>
      <dgm:spPr>
        <a:xfrm>
          <a:off x="165996" y="1405509"/>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WhisperGate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a:xfrm>
          <a:off x="165996" y="360600"/>
          <a:ext cx="2434621" cy="1044908"/>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The first novel wiper of the year</a:t>
          </a:r>
        </a:p>
        <a:p>
          <a:pPr>
            <a:buNone/>
          </a:pPr>
          <a:r>
            <a:rPr lang="en-US" sz="800" i="1" kern="1200" dirty="0">
              <a:solidFill>
                <a:srgbClr val="454D55"/>
              </a:solidFill>
              <a:latin typeface="+mn-lt"/>
              <a:ea typeface="+mn-ea"/>
              <a:cs typeface="+mn-cs"/>
            </a:rPr>
            <a:t>- Two-stage pseudo-ransomware</a:t>
          </a:r>
        </a:p>
        <a:p>
          <a:pPr>
            <a:buNone/>
          </a:pPr>
          <a:r>
            <a:rPr lang="en-US" sz="800" i="1" kern="1200" dirty="0">
              <a:solidFill>
                <a:srgbClr val="454D55"/>
              </a:solidFill>
              <a:latin typeface="+mn-lt"/>
              <a:ea typeface="+mn-ea"/>
              <a:cs typeface="+mn-cs"/>
            </a:rPr>
            <a:t>- Attributed to DEV-0586 (Russia)</a:t>
          </a:r>
        </a:p>
        <a:p>
          <a:pPr>
            <a:buNone/>
          </a:pPr>
          <a:r>
            <a:rPr lang="en-US" sz="800" i="1" kern="1200" dirty="0">
              <a:solidFill>
                <a:srgbClr val="454D55"/>
              </a:solidFill>
              <a:latin typeface="+mn-lt"/>
              <a:ea typeface="+mn-ea"/>
              <a:cs typeface="+mn-cs"/>
            </a:rPr>
            <a:t>- (JAN13) Also UNC1151 (Belarus) </a:t>
          </a:r>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custT="1"/>
      <dgm:spPr>
        <a:solidFill>
          <a:srgbClr val="FF0000"/>
        </a:solidFill>
        <a:ln w="12700" cap="flat" cmpd="sng" algn="ctr">
          <a:noFill/>
          <a:prstDash val="solid"/>
          <a:miter lim="800000"/>
        </a:ln>
        <a:effectLst/>
      </dgm:spPr>
      <dgm:t>
        <a:bodyPr spcFirstLastPara="0" vert="horz" wrap="square" lIns="91440" tIns="91440" rIns="91440" bIns="91440" numCol="1" spcCol="1270" anchor="ctr" anchorCtr="0"/>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DesertBlade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custT="1"/>
      <dgm:spPr>
        <a:xfrm>
          <a:off x="7082535" y="3128391"/>
          <a:ext cx="2434621" cy="993519"/>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Used in combination with missiles</a:t>
          </a:r>
        </a:p>
        <a:p>
          <a:pPr>
            <a:buNone/>
          </a:pPr>
          <a:r>
            <a:rPr lang="en-US" sz="800" i="1" kern="1200" dirty="0">
              <a:solidFill>
                <a:srgbClr val="454D55"/>
              </a:solidFill>
              <a:latin typeface="+mn-lt"/>
              <a:ea typeface="+mn-ea"/>
              <a:cs typeface="+mn-cs"/>
            </a:rPr>
            <a:t>- Targeted media company</a:t>
          </a:r>
        </a:p>
        <a:p>
          <a:pPr>
            <a:buNone/>
          </a:pPr>
          <a:r>
            <a:rPr lang="en-US" sz="800" i="1" kern="1200" dirty="0">
              <a:solidFill>
                <a:srgbClr val="454D55"/>
              </a:solidFill>
              <a:latin typeface="+mn-lt"/>
              <a:ea typeface="+mn-ea"/>
              <a:cs typeface="+mn-cs"/>
            </a:rPr>
            <a:t>- Attributed to unknown Russian threat actors</a:t>
          </a:r>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custT="1"/>
      <dgm:spPr>
        <a:solidFill>
          <a:srgbClr val="FF0000"/>
        </a:solidFill>
        <a:ln w="12700" cap="flat" cmpd="sng" algn="ctr">
          <a:noFill/>
          <a:prstDash val="solid"/>
          <a:miter lim="800000"/>
        </a:ln>
        <a:effectLst/>
      </dgm:spPr>
      <dgm:t>
        <a:bodyPr spcFirstLastPara="0" vert="horz" wrap="square" lIns="91440" tIns="91440" rIns="91440" bIns="91440" numCol="1" spcCol="1270" anchor="ctr" anchorCtr="0"/>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CaddyWiper</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custT="1"/>
      <dgm:spPr>
        <a:xfrm>
          <a:off x="8465843" y="411989"/>
          <a:ext cx="2434621" cy="993519"/>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Successfully used in multiple attacks (MAR14, APR1, APR8)</a:t>
          </a:r>
        </a:p>
        <a:p>
          <a:pPr>
            <a:buNone/>
          </a:pPr>
          <a:r>
            <a:rPr lang="en-US" sz="800" i="1" kern="1200" dirty="0">
              <a:solidFill>
                <a:srgbClr val="454D55"/>
              </a:solidFill>
              <a:latin typeface="+mn-lt"/>
              <a:ea typeface="+mn-ea"/>
              <a:cs typeface="+mn-cs"/>
            </a:rPr>
            <a:t>- Attacks Windows and Linux</a:t>
          </a:r>
        </a:p>
        <a:p>
          <a:pPr>
            <a:buNone/>
          </a:pPr>
          <a:r>
            <a:rPr lang="en-US" sz="800" i="1" kern="1200" dirty="0">
              <a:solidFill>
                <a:srgbClr val="454D55"/>
              </a:solidFill>
              <a:latin typeface="+mn-lt"/>
              <a:ea typeface="+mn-ea"/>
              <a:cs typeface="+mn-cs"/>
            </a:rPr>
            <a:t>- Attributed to Sandworm (Russia)</a:t>
          </a:r>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F01D5F9E-ABC5-4560-ACB4-E6CFBC60BFF2}">
      <dgm:prSet custT="1"/>
      <dgm:spPr>
        <a:xfrm>
          <a:off x="1549304" y="2584323"/>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200" b="1" dirty="0">
              <a:solidFill>
                <a:sysClr val="window" lastClr="FFFFFF"/>
              </a:solidFill>
              <a:latin typeface="+mn-lt"/>
              <a:ea typeface="+mn-ea"/>
              <a:cs typeface="+mn-cs"/>
            </a:rPr>
            <a:t>HermeticWiper </a:t>
          </a:r>
          <a:r>
            <a:rPr lang="en-US" sz="1200" b="1" dirty="0" err="1">
              <a:solidFill>
                <a:sysClr val="window" lastClr="FFFFFF"/>
              </a:solidFill>
              <a:latin typeface="+mn-lt"/>
              <a:ea typeface="+mn-ea"/>
              <a:cs typeface="+mn-cs"/>
            </a:rPr>
            <a:t>HermeticWizard</a:t>
          </a:r>
          <a:r>
            <a:rPr lang="en-US" sz="1200" b="1" dirty="0">
              <a:solidFill>
                <a:sysClr val="window" lastClr="FFFFFF"/>
              </a:solidFill>
              <a:latin typeface="+mn-lt"/>
              <a:ea typeface="+mn-ea"/>
              <a:cs typeface="+mn-cs"/>
            </a:rPr>
            <a:t> HermeticRansom</a:t>
          </a:r>
        </a:p>
      </dgm:t>
    </dgm:pt>
    <dgm:pt modelId="{FEAC3315-4B36-4E3C-89B3-70A50C7F13CC}" type="parTrans" cxnId="{4B61AF65-3991-4A24-9475-D4AA0127738F}">
      <dgm:prSet/>
      <dgm:spPr/>
      <dgm:t>
        <a:bodyPr/>
        <a:lstStyle/>
        <a:p>
          <a:endParaRPr lang="en-US"/>
        </a:p>
      </dgm:t>
    </dgm:pt>
    <dgm:pt modelId="{36ABC0D0-B41E-401C-840C-2AFBE73989B4}" type="sibTrans" cxnId="{4B61AF65-3991-4A24-9475-D4AA0127738F}">
      <dgm:prSet/>
      <dgm:spPr/>
      <dgm:t>
        <a:bodyPr/>
        <a:lstStyle/>
        <a:p>
          <a:endParaRPr lang="en-US"/>
        </a:p>
      </dgm:t>
    </dgm:pt>
    <dgm:pt modelId="{454D56AF-0D14-43A4-A4AA-2274946C5116}">
      <dgm:prSet custT="1"/>
      <dgm:spPr>
        <a:xfrm>
          <a:off x="2932612" y="1405509"/>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AcidRain</a:t>
          </a:r>
        </a:p>
      </dgm:t>
    </dgm:pt>
    <dgm:pt modelId="{340931FA-0A09-49B9-99A7-6650F93FDC08}" type="parTrans" cxnId="{5A3B2130-5035-4E61-92B1-343AA432C9DF}">
      <dgm:prSet/>
      <dgm:spPr/>
      <dgm:t>
        <a:bodyPr/>
        <a:lstStyle/>
        <a:p>
          <a:endParaRPr lang="en-US"/>
        </a:p>
      </dgm:t>
    </dgm:pt>
    <dgm:pt modelId="{511F28C0-50D9-4CBB-862C-2AD0ACC17105}" type="sibTrans" cxnId="{5A3B2130-5035-4E61-92B1-343AA432C9DF}">
      <dgm:prSet/>
      <dgm:spPr/>
      <dgm:t>
        <a:bodyPr/>
        <a:lstStyle/>
        <a:p>
          <a:endParaRPr lang="en-US"/>
        </a:p>
      </dgm:t>
    </dgm:pt>
    <dgm:pt modelId="{A7F4784E-75AE-4F03-B342-C71355D1ACCF}">
      <dgm:prSet custT="1"/>
      <dgm:spPr>
        <a:xfrm>
          <a:off x="4315920" y="2584323"/>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IsaacWiper</a:t>
          </a:r>
        </a:p>
      </dgm:t>
    </dgm:pt>
    <dgm:pt modelId="{E8170CB0-7D27-4024-BF4D-F79F86202313}" type="parTrans" cxnId="{33DFDD33-182D-44AF-9877-B1DCECE3CC9D}">
      <dgm:prSet/>
      <dgm:spPr/>
      <dgm:t>
        <a:bodyPr/>
        <a:lstStyle/>
        <a:p>
          <a:endParaRPr lang="en-US"/>
        </a:p>
      </dgm:t>
    </dgm:pt>
    <dgm:pt modelId="{3078DB00-0C2A-4587-8661-74E5E36CBCA7}" type="sibTrans" cxnId="{33DFDD33-182D-44AF-9877-B1DCECE3CC9D}">
      <dgm:prSet/>
      <dgm:spPr/>
      <dgm:t>
        <a:bodyPr/>
        <a:lstStyle/>
        <a:p>
          <a:endParaRPr lang="en-US"/>
        </a:p>
      </dgm:t>
    </dgm:pt>
    <dgm:pt modelId="{A59C9EB4-4836-41EA-88FC-E68E29755DEF}">
      <dgm:prSet custT="1"/>
      <dgm:spPr>
        <a:xfrm>
          <a:off x="5699227" y="1405509"/>
          <a:ext cx="2434621" cy="544068"/>
        </a:xfrm>
        <a:prstGeom prst="rect">
          <a:avLst/>
        </a:prstGeom>
        <a:solidFill>
          <a:sysClr val="windowText" lastClr="000000"/>
        </a:solidFill>
        <a:ln w="12700" cap="flat" cmpd="sng" algn="ctr">
          <a:noFill/>
          <a:prstDash val="solid"/>
          <a:miter lim="800000"/>
        </a:ln>
        <a:effectLst/>
      </dgm:spPr>
      <dgm:t>
        <a:bodyPr/>
        <a:lstStyle/>
        <a:p>
          <a:pPr>
            <a:buNone/>
            <a:defRPr b="1"/>
          </a:pPr>
          <a:r>
            <a:rPr lang="en-US" sz="1400" b="1" dirty="0">
              <a:solidFill>
                <a:sysClr val="window" lastClr="FFFFFF"/>
              </a:solidFill>
              <a:latin typeface="+mn-lt"/>
              <a:ea typeface="+mn-ea"/>
              <a:cs typeface="+mn-cs"/>
            </a:rPr>
            <a:t>Official Start of Conflict</a:t>
          </a:r>
        </a:p>
      </dgm:t>
    </dgm:pt>
    <dgm:pt modelId="{C486CA18-5D6B-49AD-B92C-52313E993EC5}" type="parTrans" cxnId="{C2A8B52A-540B-46B5-A43B-27FAF06A13EF}">
      <dgm:prSet/>
      <dgm:spPr/>
      <dgm:t>
        <a:bodyPr/>
        <a:lstStyle/>
        <a:p>
          <a:endParaRPr lang="en-US"/>
        </a:p>
      </dgm:t>
    </dgm:pt>
    <dgm:pt modelId="{62C75627-0A71-4E35-B62B-749D8AB3C189}" type="sibTrans" cxnId="{C2A8B52A-540B-46B5-A43B-27FAF06A13EF}">
      <dgm:prSet/>
      <dgm:spPr/>
      <dgm:t>
        <a:bodyPr/>
        <a:lstStyle/>
        <a:p>
          <a:endParaRPr lang="en-US"/>
        </a:p>
      </dgm:t>
    </dgm:pt>
    <dgm:pt modelId="{3280BE73-5C4D-4941-9102-E5930904556F}">
      <dgm:prSet custT="1"/>
      <dgm:spPr>
        <a:solidFill>
          <a:srgbClr val="E6E6E6">
            <a:alpha val="90000"/>
          </a:srgbClr>
        </a:solidFill>
        <a:ln w="12700" cap="flat" cmpd="sng" algn="ctr">
          <a:noFill/>
          <a:prstDash val="solid"/>
          <a:miter lim="800000"/>
        </a:ln>
        <a:effectLst/>
      </dgm:spPr>
      <dgm:t>
        <a:bodyPr spcFirstLastPara="0" vert="horz" wrap="square" lIns="85725" tIns="85725" rIns="85725" bIns="85725" numCol="1" spcCol="1270" anchor="ctr" anchorCtr="0"/>
        <a:lstStyle/>
        <a:p>
          <a:pPr>
            <a:buNone/>
          </a:pPr>
          <a:r>
            <a:rPr lang="en-US" sz="800" i="1" kern="1200" dirty="0">
              <a:solidFill>
                <a:srgbClr val="454D55"/>
              </a:solidFill>
              <a:latin typeface="+mn-lt"/>
              <a:ea typeface="+mn-ea"/>
              <a:cs typeface="+mn-cs"/>
            </a:rPr>
            <a:t>- Discovered the day before conflict</a:t>
          </a:r>
        </a:p>
        <a:p>
          <a:pPr>
            <a:buNone/>
          </a:pPr>
          <a:r>
            <a:rPr lang="en-US" sz="800" i="1" kern="1200" dirty="0">
              <a:solidFill>
                <a:srgbClr val="454D55"/>
              </a:solidFill>
              <a:latin typeface="+mn-lt"/>
              <a:ea typeface="+mn-ea"/>
              <a:cs typeface="+mn-cs"/>
            </a:rPr>
            <a:t>- targeted Viasat, disrupting comms</a:t>
          </a:r>
        </a:p>
        <a:p>
          <a:pPr>
            <a:buNone/>
          </a:pPr>
          <a:r>
            <a:rPr lang="en-US" sz="800" i="1" kern="1200" dirty="0">
              <a:solidFill>
                <a:srgbClr val="454D55"/>
              </a:solidFill>
              <a:latin typeface="+mn-lt"/>
              <a:ea typeface="+mn-ea"/>
              <a:cs typeface="+mn-cs"/>
            </a:rPr>
            <a:t>- UA, FR, DE, HU, GR, IT, PL</a:t>
          </a:r>
        </a:p>
        <a:p>
          <a:pPr>
            <a:buNone/>
          </a:pPr>
          <a:r>
            <a:rPr lang="en-US" sz="800" i="1" kern="1200" dirty="0">
              <a:solidFill>
                <a:srgbClr val="454D55"/>
              </a:solidFill>
              <a:latin typeface="+mn-lt"/>
              <a:ea typeface="+mn-ea"/>
              <a:cs typeface="+mn-cs"/>
            </a:rPr>
            <a:t>- Attributed to Russian Government</a:t>
          </a:r>
        </a:p>
      </dgm:t>
    </dgm:pt>
    <dgm:pt modelId="{596FE3BE-79D4-47E4-8416-EDF8385B1DE9}" type="parTrans" cxnId="{B9B38C7F-D679-4A39-B742-6501D3961044}">
      <dgm:prSet/>
      <dgm:spPr/>
      <dgm:t>
        <a:bodyPr/>
        <a:lstStyle/>
        <a:p>
          <a:endParaRPr lang="en-US"/>
        </a:p>
      </dgm:t>
    </dgm:pt>
    <dgm:pt modelId="{8E22D1FB-CF90-47F0-B06E-C66C75D54226}" type="sibTrans" cxnId="{B9B38C7F-D679-4A39-B742-6501D3961044}">
      <dgm:prSet/>
      <dgm:spPr/>
      <dgm:t>
        <a:bodyPr/>
        <a:lstStyle/>
        <a:p>
          <a:endParaRPr lang="en-US"/>
        </a:p>
      </dgm:t>
    </dgm:pt>
    <dgm:pt modelId="{47BE8E0B-496B-44FC-825E-C2A10D821DC9}">
      <dgm:prSet custT="1"/>
      <dgm:spPr>
        <a:xfrm>
          <a:off x="1549304" y="3128391"/>
          <a:ext cx="2434621" cy="1044908"/>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First wiper preceding conflict</a:t>
          </a:r>
        </a:p>
        <a:p>
          <a:pPr>
            <a:buNone/>
          </a:pPr>
          <a:r>
            <a:rPr lang="en-US" sz="800" i="1" kern="1200" dirty="0">
              <a:solidFill>
                <a:srgbClr val="454D55"/>
              </a:solidFill>
              <a:latin typeface="+mn-lt"/>
              <a:ea typeface="+mn-ea"/>
              <a:cs typeface="+mn-cs"/>
            </a:rPr>
            <a:t>- Signed certificate “Hermetica”</a:t>
          </a:r>
        </a:p>
        <a:p>
          <a:pPr>
            <a:buNone/>
          </a:pPr>
          <a:r>
            <a:rPr lang="en-US" sz="800" i="1" kern="1200" dirty="0">
              <a:solidFill>
                <a:srgbClr val="454D55"/>
              </a:solidFill>
              <a:latin typeface="+mn-lt"/>
              <a:ea typeface="+mn-ea"/>
              <a:cs typeface="+mn-cs"/>
            </a:rPr>
            <a:t>- HermeticRansom == PartyTicket</a:t>
          </a:r>
        </a:p>
        <a:p>
          <a:pPr>
            <a:buNone/>
          </a:pPr>
          <a:r>
            <a:rPr lang="en-US" sz="800" i="1" kern="1200" dirty="0">
              <a:solidFill>
                <a:srgbClr val="454D55"/>
              </a:solidFill>
              <a:latin typeface="+mn-lt"/>
              <a:ea typeface="+mn-ea"/>
              <a:cs typeface="+mn-cs"/>
            </a:rPr>
            <a:t>- HermeticRansom used as decoy</a:t>
          </a:r>
        </a:p>
        <a:p>
          <a:pPr>
            <a:buNone/>
          </a:pPr>
          <a:r>
            <a:rPr lang="en-US" sz="800" i="1" kern="1200" dirty="0">
              <a:solidFill>
                <a:srgbClr val="454D55"/>
              </a:solidFill>
              <a:latin typeface="+mn-lt"/>
              <a:ea typeface="+mn-ea"/>
              <a:cs typeface="+mn-cs"/>
            </a:rPr>
            <a:t>- Attributed to Sandworm (Russia)</a:t>
          </a:r>
        </a:p>
      </dgm:t>
    </dgm:pt>
    <dgm:pt modelId="{26C37286-A207-4C3A-8F03-B64C4EB72DB8}" type="parTrans" cxnId="{47F4D29A-7D65-4C2F-8677-61780F0F1118}">
      <dgm:prSet/>
      <dgm:spPr/>
      <dgm:t>
        <a:bodyPr/>
        <a:lstStyle/>
        <a:p>
          <a:endParaRPr lang="en-US"/>
        </a:p>
      </dgm:t>
    </dgm:pt>
    <dgm:pt modelId="{258C30B8-1EDE-458F-9BAB-BD0E5C8E1BF9}" type="sibTrans" cxnId="{47F4D29A-7D65-4C2F-8677-61780F0F1118}">
      <dgm:prSet/>
      <dgm:spPr/>
      <dgm:t>
        <a:bodyPr/>
        <a:lstStyle/>
        <a:p>
          <a:endParaRPr lang="en-US"/>
        </a:p>
      </dgm:t>
    </dgm:pt>
    <dgm:pt modelId="{1827863D-2FA1-48D1-81C4-0E7D31ADB47E}">
      <dgm:prSet custT="1"/>
      <dgm:spPr>
        <a:xfrm>
          <a:off x="4315920" y="3128391"/>
          <a:ext cx="2434621" cy="1044908"/>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Discovered alongside HW and AR</a:t>
          </a:r>
        </a:p>
        <a:p>
          <a:pPr>
            <a:buNone/>
          </a:pPr>
          <a:r>
            <a:rPr lang="en-US" sz="800" i="1" kern="1200" dirty="0">
              <a:solidFill>
                <a:srgbClr val="454D55"/>
              </a:solidFill>
              <a:latin typeface="+mn-lt"/>
              <a:ea typeface="+mn-ea"/>
              <a:cs typeface="+mn-cs"/>
            </a:rPr>
            <a:t>- Shares no code similarity to either</a:t>
          </a:r>
        </a:p>
        <a:p>
          <a:pPr>
            <a:buNone/>
          </a:pPr>
          <a:r>
            <a:rPr lang="en-US" sz="800" i="1" kern="1200" dirty="0">
              <a:solidFill>
                <a:srgbClr val="454D55"/>
              </a:solidFill>
              <a:latin typeface="+mn-lt"/>
              <a:ea typeface="+mn-ea"/>
              <a:cs typeface="+mn-cs"/>
            </a:rPr>
            <a:t>- Compilation as early as Oct2021</a:t>
          </a:r>
        </a:p>
        <a:p>
          <a:pPr>
            <a:buNone/>
          </a:pPr>
          <a:r>
            <a:rPr lang="en-US" sz="800" i="1" kern="1200" dirty="0">
              <a:solidFill>
                <a:srgbClr val="454D55"/>
              </a:solidFill>
              <a:latin typeface="+mn-lt"/>
              <a:ea typeface="+mn-ea"/>
              <a:cs typeface="+mn-cs"/>
            </a:rPr>
            <a:t>- Attributed to Sandworm (Russia)</a:t>
          </a:r>
        </a:p>
      </dgm:t>
    </dgm:pt>
    <dgm:pt modelId="{B426C98F-7250-4E9E-84CB-E9FC83F8CB06}" type="parTrans" cxnId="{7749B4AD-5089-49E7-8F6B-1B2382C9B50E}">
      <dgm:prSet/>
      <dgm:spPr/>
      <dgm:t>
        <a:bodyPr/>
        <a:lstStyle/>
        <a:p>
          <a:endParaRPr lang="en-US"/>
        </a:p>
      </dgm:t>
    </dgm:pt>
    <dgm:pt modelId="{D0D7EB30-49F6-43D6-AF40-1B9302B3ADF0}" type="sibTrans" cxnId="{7749B4AD-5089-49E7-8F6B-1B2382C9B50E}">
      <dgm:prSet/>
      <dgm:spPr/>
      <dgm:t>
        <a:bodyPr/>
        <a:lstStyle/>
        <a:p>
          <a:endParaRPr lang="en-US"/>
        </a:p>
      </dgm:t>
    </dgm:pt>
    <dgm:pt modelId="{CF564C6C-7771-4FD5-B851-B5B84730268F}">
      <dgm:prSet custT="1"/>
      <dgm:spPr>
        <a:xfrm>
          <a:off x="5699227" y="377730"/>
          <a:ext cx="2434621" cy="1027778"/>
        </a:xfrm>
        <a:prstGeom prst="rect">
          <a:avLst/>
        </a:prstGeom>
        <a:solidFill>
          <a:srgbClr val="E6E6E6">
            <a:alpha val="90000"/>
          </a:srgbClr>
        </a:solidFill>
        <a:ln w="12700" cap="flat" cmpd="sng" algn="ctr">
          <a:noFill/>
          <a:prstDash val="solid"/>
          <a:miter lim="800000"/>
        </a:ln>
        <a:effectLst/>
      </dgm:spPr>
      <dgm:t>
        <a:bodyPr/>
        <a:lstStyle/>
        <a:p>
          <a:pPr>
            <a:buNone/>
          </a:pPr>
          <a:r>
            <a:rPr lang="en-US" sz="900" i="1" kern="1200" dirty="0">
              <a:solidFill>
                <a:srgbClr val="454D55"/>
              </a:solidFill>
              <a:latin typeface="+mn-lt"/>
              <a:ea typeface="+mn-ea"/>
              <a:cs typeface="+mn-cs"/>
            </a:rPr>
            <a:t>- On the morning of February 24</a:t>
          </a:r>
          <a:r>
            <a:rPr lang="en-US" sz="900" i="1" kern="1200" baseline="30000" dirty="0">
              <a:solidFill>
                <a:srgbClr val="454D55"/>
              </a:solidFill>
              <a:latin typeface="+mn-lt"/>
              <a:ea typeface="+mn-ea"/>
              <a:cs typeface="+mn-cs"/>
            </a:rPr>
            <a:t>th</a:t>
          </a:r>
          <a:r>
            <a:rPr lang="en-US" sz="900" i="1" kern="1200" dirty="0">
              <a:solidFill>
                <a:srgbClr val="454D55"/>
              </a:solidFill>
              <a:latin typeface="+mn-lt"/>
              <a:ea typeface="+mn-ea"/>
              <a:cs typeface="+mn-cs"/>
            </a:rPr>
            <a:t>, Putin announced a “special military operation” in Ukraine, marking the official beginning of the conflict.</a:t>
          </a:r>
        </a:p>
      </dgm:t>
    </dgm:pt>
    <dgm:pt modelId="{024A7FBC-BB10-4242-BAF3-82678A4C13DA}" type="sibTrans" cxnId="{5F80C7E1-A7BD-418E-A665-3DAF3DEDF5A4}">
      <dgm:prSet/>
      <dgm:spPr/>
      <dgm:t>
        <a:bodyPr/>
        <a:lstStyle/>
        <a:p>
          <a:endParaRPr lang="en-US"/>
        </a:p>
      </dgm:t>
    </dgm:pt>
    <dgm:pt modelId="{5A57A755-D716-4DC9-9A51-20693042AFC8}" type="parTrans" cxnId="{5F80C7E1-A7BD-418E-A665-3DAF3DEDF5A4}">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xfrm>
          <a:off x="0" y="2266950"/>
          <a:ext cx="110664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7">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7"/>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7"/>
      <dgm:spPr>
        <a:xfrm>
          <a:off x="1383307" y="1949577"/>
          <a:ext cx="0" cy="317373"/>
        </a:xfrm>
        <a:prstGeom prst="line">
          <a:avLst/>
        </a:prstGeom>
        <a:noFill/>
        <a:ln w="19050" cap="flat" cmpd="sng" algn="ctr">
          <a:solidFill>
            <a:srgbClr val="808080"/>
          </a:solidFill>
          <a:prstDash val="solid"/>
          <a:miter lim="800000"/>
        </a:ln>
        <a:effectLst/>
      </dgm:spPr>
    </dgm:pt>
    <dgm:pt modelId="{6D7F9BE3-3008-4E5E-96F3-C71D72649902}" type="pres">
      <dgm:prSet presAssocID="{D423FB80-F2BD-4DDE-80B1-76F84FE09A02}" presName="ConnectorPoint" presStyleLbl="node1" presStyleIdx="0" presStyleCnt="7"/>
      <dgm:spPr>
        <a:xfrm rot="2700000">
          <a:off x="1348042" y="2231684"/>
          <a:ext cx="70530" cy="70530"/>
        </a:xfrm>
        <a:prstGeom prst="ellipse">
          <a:avLst/>
        </a:prstGeom>
        <a:solidFill>
          <a:srgbClr val="A67C52"/>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1" presStyleCnt="7">
        <dgm:presLayoutVars>
          <dgm:chMax val="1"/>
          <dgm:chPref val="1"/>
          <dgm:bulletEnabled val="1"/>
        </dgm:presLayoutVars>
      </dgm:prSet>
      <dgm:spPr/>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1" presStyleCnt="7"/>
      <dgm:spPr/>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1" presStyleCnt="7"/>
      <dgm:spPr>
        <a:xfrm>
          <a:off x="2766615" y="2266949"/>
          <a:ext cx="0" cy="317373"/>
        </a:xfrm>
        <a:prstGeom prst="line">
          <a:avLst/>
        </a:prstGeom>
        <a:noFill/>
        <a:ln w="19050" cap="flat" cmpd="sng" algn="ctr">
          <a:solidFill>
            <a:srgbClr val="808080"/>
          </a:solidFill>
          <a:prstDash val="solid"/>
          <a:miter lim="800000"/>
        </a:ln>
        <a:effectLst/>
      </dgm:spPr>
    </dgm:pt>
    <dgm:pt modelId="{D10813CD-B7B7-4CC7-9B2D-B5AE3D30A4DA}" type="pres">
      <dgm:prSet presAssocID="{F01D5F9E-ABC5-4560-ACB4-E6CFBC60BFF2}" presName="ConnectorPoint" presStyleLbl="node1" presStyleIdx="1" presStyleCnt="7"/>
      <dgm:spPr>
        <a:xfrm rot="2700000">
          <a:off x="2731350" y="2231684"/>
          <a:ext cx="70530" cy="70530"/>
        </a:xfrm>
        <a:prstGeom prst="ellipse">
          <a:avLst/>
        </a:prstGeom>
        <a:solidFill>
          <a:srgbClr val="A67C52"/>
        </a:solidFill>
        <a:ln w="6350" cap="flat" cmpd="sng" algn="ctr">
          <a:noFill/>
          <a:prstDash val="solid"/>
          <a:miter lim="800000"/>
        </a:ln>
        <a:effectLst/>
      </dgm:spPr>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2" presStyleCnt="7">
        <dgm:presLayoutVars>
          <dgm:chMax val="1"/>
          <dgm:chPref val="1"/>
          <dgm:bulletEnabled val="1"/>
        </dgm:presLayoutVars>
      </dgm:prSet>
      <dgm:spPr/>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2" presStyleCnt="7"/>
      <dgm:spPr>
        <a:xfrm>
          <a:off x="2199459" y="0"/>
          <a:ext cx="1825966" cy="1248643"/>
        </a:xfrm>
        <a:prstGeom prst="rect">
          <a:avLst/>
        </a:prstGeom>
      </dgm:spPr>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2" presStyleCnt="7"/>
      <dgm:spPr>
        <a:xfrm>
          <a:off x="4149923" y="1949577"/>
          <a:ext cx="0" cy="317373"/>
        </a:xfrm>
        <a:prstGeom prst="line">
          <a:avLst/>
        </a:prstGeom>
        <a:noFill/>
        <a:ln w="19050" cap="flat" cmpd="sng" algn="ctr">
          <a:solidFill>
            <a:srgbClr val="808080"/>
          </a:solidFill>
          <a:prstDash val="solid"/>
          <a:miter lim="800000"/>
        </a:ln>
        <a:effectLst/>
      </dgm:spPr>
    </dgm:pt>
    <dgm:pt modelId="{FE89438A-B301-4219-9492-D30967496E8F}" type="pres">
      <dgm:prSet presAssocID="{454D56AF-0D14-43A4-A4AA-2274946C5116}" presName="ConnectorPoint" presStyleLbl="node1" presStyleIdx="2" presStyleCnt="7"/>
      <dgm:spPr>
        <a:xfrm rot="2700000">
          <a:off x="4114657" y="2231684"/>
          <a:ext cx="70530" cy="70530"/>
        </a:xfrm>
        <a:prstGeom prst="ellipse">
          <a:avLst/>
        </a:prstGeom>
        <a:solidFill>
          <a:srgbClr val="A67C52"/>
        </a:solidFill>
        <a:ln w="6350" cap="flat" cmpd="sng" algn="ctr">
          <a:noFill/>
          <a:prstDash val="solid"/>
          <a:miter lim="800000"/>
        </a:ln>
        <a:effectLst/>
      </dgm:spPr>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3" presStyleCnt="7">
        <dgm:presLayoutVars>
          <dgm:chMax val="1"/>
          <dgm:chPref val="1"/>
          <dgm:bulletEnabled val="1"/>
        </dgm:presLayoutVars>
      </dgm:prSet>
      <dgm:spPr/>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3" presStyleCnt="7"/>
      <dgm:spPr/>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3" presStyleCnt="7"/>
      <dgm:spPr>
        <a:xfrm>
          <a:off x="5533230" y="2266949"/>
          <a:ext cx="0" cy="317373"/>
        </a:xfrm>
        <a:prstGeom prst="line">
          <a:avLst/>
        </a:prstGeom>
        <a:noFill/>
        <a:ln w="19050" cap="flat" cmpd="sng" algn="ctr">
          <a:solidFill>
            <a:srgbClr val="808080"/>
          </a:solidFill>
          <a:prstDash val="solid"/>
          <a:miter lim="800000"/>
        </a:ln>
        <a:effectLst/>
      </dgm:spPr>
    </dgm:pt>
    <dgm:pt modelId="{C574381E-6C24-436D-B265-4BCFEFA46591}" type="pres">
      <dgm:prSet presAssocID="{A7F4784E-75AE-4F03-B342-C71355D1ACCF}" presName="ConnectorPoint" presStyleLbl="node1" presStyleIdx="3" presStyleCnt="7"/>
      <dgm:spPr>
        <a:xfrm rot="2700000">
          <a:off x="5497965" y="2231684"/>
          <a:ext cx="70530" cy="70530"/>
        </a:xfrm>
        <a:prstGeom prst="ellipse">
          <a:avLst/>
        </a:prstGeom>
        <a:solidFill>
          <a:srgbClr val="A67C52"/>
        </a:solidFill>
        <a:ln w="6350" cap="flat" cmpd="sng" algn="ctr">
          <a:noFill/>
          <a:prstDash val="solid"/>
          <a:miter lim="800000"/>
        </a:ln>
        <a:effectLst/>
      </dgm:spPr>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4" presStyleCnt="7">
        <dgm:presLayoutVars>
          <dgm:chMax val="1"/>
          <dgm:chPref val="1"/>
          <dgm:bulletEnabled val="1"/>
        </dgm:presLayoutVars>
      </dgm:prSet>
      <dgm:spPr/>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4" presStyleCnt="7"/>
      <dgm:spPr/>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4" presStyleCnt="7"/>
      <dgm:spPr>
        <a:xfrm>
          <a:off x="6916538" y="1949577"/>
          <a:ext cx="0" cy="317373"/>
        </a:xfrm>
        <a:prstGeom prst="line">
          <a:avLst/>
        </a:prstGeom>
        <a:noFill/>
        <a:ln w="19050" cap="flat" cmpd="sng" algn="ctr">
          <a:solidFill>
            <a:srgbClr val="808080"/>
          </a:solidFill>
          <a:prstDash val="solid"/>
          <a:miter lim="800000"/>
        </a:ln>
        <a:effectLst/>
      </dgm:spPr>
    </dgm:pt>
    <dgm:pt modelId="{F2E81385-B138-4A59-9452-A3C9AC4F2012}" type="pres">
      <dgm:prSet presAssocID="{A59C9EB4-4836-41EA-88FC-E68E29755DEF}" presName="ConnectorPoint" presStyleLbl="node1" presStyleIdx="4" presStyleCnt="7"/>
      <dgm:spPr>
        <a:xfrm rot="2700000">
          <a:off x="6881273" y="2231684"/>
          <a:ext cx="70530" cy="70530"/>
        </a:xfrm>
        <a:prstGeom prst="ellipse">
          <a:avLst/>
        </a:prstGeom>
        <a:solidFill>
          <a:srgbClr val="A67C52"/>
        </a:solidFill>
        <a:ln w="6350" cap="flat" cmpd="sng" algn="ctr">
          <a:noFill/>
          <a:prstDash val="solid"/>
          <a:miter lim="800000"/>
        </a:ln>
        <a:effectLst/>
      </dgm:spPr>
    </dgm:pt>
    <dgm:pt modelId="{00C34F8E-67EA-485C-B754-5C6C9BC871C5}" type="pres">
      <dgm:prSet presAssocID="{A59C9EB4-4836-41EA-88FC-E68E29755DEF}" presName="EmptyPlaceHolder" presStyleCnt="0"/>
      <dgm:spPr/>
    </dgm:pt>
    <dgm:pt modelId="{E2C470F7-A894-4A64-A64E-235B0E510421}" type="pres">
      <dgm:prSet presAssocID="{62C75627-0A71-4E35-B62B-749D8AB3C189}"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5" presStyleCnt="7">
        <dgm:presLayoutVars>
          <dgm:chMax val="1"/>
          <dgm:chPref val="1"/>
          <dgm:bulletEnabled val="1"/>
        </dgm:presLayoutVars>
      </dgm:prSet>
      <dgm:spPr>
        <a:xfrm>
          <a:off x="5311902" y="2295893"/>
          <a:ext cx="1825966" cy="483345"/>
        </a:xfrm>
        <a:prstGeom prst="rect">
          <a:avLst/>
        </a:prstGeom>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5" presStyleCnt="7"/>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5" presStyleCnt="7"/>
      <dgm:spPr>
        <a:xfrm>
          <a:off x="8299846" y="2266949"/>
          <a:ext cx="0" cy="317373"/>
        </a:xfrm>
        <a:prstGeom prst="line">
          <a:avLst/>
        </a:prstGeom>
        <a:noFill/>
        <a:ln w="19050" cap="flat" cmpd="sng" algn="ctr">
          <a:solidFill>
            <a:srgbClr val="808080"/>
          </a:solidFill>
          <a:prstDash val="solid"/>
          <a:miter lim="800000"/>
        </a:ln>
        <a:effectLst/>
      </dgm:spPr>
    </dgm:pt>
    <dgm:pt modelId="{8E0947F0-E28B-4B2E-B1D6-BFEED1AF012B}" type="pres">
      <dgm:prSet presAssocID="{2DC4903D-31E8-4ED6-875F-63877788B702}" presName="ConnectorPoint" presStyleLbl="node1" presStyleIdx="5" presStyleCnt="7"/>
      <dgm:spPr>
        <a:xfrm rot="2700000">
          <a:off x="8264581" y="2231684"/>
          <a:ext cx="70530" cy="70530"/>
        </a:xfrm>
        <a:prstGeom prst="ellipse">
          <a:avLst/>
        </a:prstGeom>
        <a:solidFill>
          <a:srgbClr val="A67C52"/>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6" presStyleCnt="7">
        <dgm:presLayoutVars>
          <dgm:chMax val="1"/>
          <dgm:chPref val="1"/>
          <dgm:bulletEnabled val="1"/>
        </dgm:presLayoutVars>
      </dgm:prSet>
      <dgm:spPr>
        <a:xfrm>
          <a:off x="6349382" y="1248643"/>
          <a:ext cx="1825966" cy="483345"/>
        </a:xfrm>
        <a:prstGeom prst="rect">
          <a:avLst/>
        </a:prstGeom>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6" presStyleCnt="7"/>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6" presStyleCnt="7"/>
      <dgm:spPr>
        <a:xfrm>
          <a:off x="9683154" y="1949577"/>
          <a:ext cx="0" cy="317373"/>
        </a:xfrm>
        <a:prstGeom prst="line">
          <a:avLst/>
        </a:prstGeom>
        <a:noFill/>
        <a:ln w="19050" cap="flat" cmpd="sng" algn="ctr">
          <a:solidFill>
            <a:srgbClr val="808080"/>
          </a:solidFill>
          <a:prstDash val="solid"/>
          <a:miter lim="800000"/>
        </a:ln>
        <a:effectLst/>
      </dgm:spPr>
    </dgm:pt>
    <dgm:pt modelId="{53B98CC0-1029-46A6-8053-0933F88F7705}" type="pres">
      <dgm:prSet presAssocID="{8A93A940-284B-49B0-9D89-5FA2B3B3C7E5}" presName="ConnectorPoint" presStyleLbl="node1" presStyleIdx="6" presStyleCnt="7"/>
      <dgm:spPr>
        <a:xfrm rot="2700000">
          <a:off x="9647888" y="2231684"/>
          <a:ext cx="70530" cy="70530"/>
        </a:xfrm>
        <a:prstGeom prst="ellipse">
          <a:avLst/>
        </a:prstGeom>
        <a:solidFill>
          <a:srgbClr val="A67C52"/>
        </a:solidFill>
        <a:ln w="6350" cap="flat" cmpd="sng" algn="ctr">
          <a:noFill/>
          <a:prstDash val="solid"/>
          <a:miter lim="800000"/>
        </a:ln>
        <a:effectLst/>
      </dgm:spPr>
    </dgm:pt>
    <dgm:pt modelId="{ED7FD386-E91E-4500-9B1B-A5B2EA2DCD9E}" type="pres">
      <dgm:prSet presAssocID="{8A93A940-284B-49B0-9D89-5FA2B3B3C7E5}" presName="EmptyPlaceHolder" presStyleCnt="0"/>
      <dgm:spPr/>
    </dgm:pt>
  </dgm:ptLst>
  <dgm:cxnLst>
    <dgm:cxn modelId="{AC28CC01-851A-42AA-8314-00E2872F4EA2}" type="presOf" srcId="{D423FB80-F2BD-4DDE-80B1-76F84FE09A02}" destId="{64E37A6A-8F95-4F28-92FC-1FE8089D7DAF}" srcOrd="0" destOrd="0" presId="urn:microsoft.com/office/officeart/2017/3/layout/HorizontalLabelsTimeline"/>
    <dgm:cxn modelId="{7D86D528-A98D-42BC-9687-AB8C39895107}" type="presOf" srcId="{FF3CD410-5E2E-4080-A893-907D31D22CB3}" destId="{687CC7BD-79EF-4A0F-BDD3-809BFA49E6BE}" srcOrd="0" destOrd="0" presId="urn:microsoft.com/office/officeart/2017/3/layout/HorizontalLabelsTimeline"/>
    <dgm:cxn modelId="{C2A8B52A-540B-46B5-A43B-27FAF06A13EF}" srcId="{FF3CD410-5E2E-4080-A893-907D31D22CB3}" destId="{A59C9EB4-4836-41EA-88FC-E68E29755DEF}" srcOrd="4" destOrd="0" parTransId="{C486CA18-5D6B-49AD-B92C-52313E993EC5}" sibTransId="{62C75627-0A71-4E35-B62B-749D8AB3C189}"/>
    <dgm:cxn modelId="{5A3B2130-5035-4E61-92B1-343AA432C9DF}" srcId="{FF3CD410-5E2E-4080-A893-907D31D22CB3}" destId="{454D56AF-0D14-43A4-A4AA-2274946C5116}" srcOrd="2" destOrd="0" parTransId="{340931FA-0A09-49B9-99A7-6650F93FDC08}" sibTransId="{511F28C0-50D9-4CBB-862C-2AD0ACC17105}"/>
    <dgm:cxn modelId="{C8C74830-1F62-487A-B81F-06CEB9B59962}" type="presOf" srcId="{A59C9EB4-4836-41EA-88FC-E68E29755DEF}" destId="{88F6D506-033B-4CA4-9572-41E373A6B43C}" srcOrd="0" destOrd="0" presId="urn:microsoft.com/office/officeart/2017/3/layout/HorizontalLabelsTimeline"/>
    <dgm:cxn modelId="{33DFDD33-182D-44AF-9877-B1DCECE3CC9D}" srcId="{FF3CD410-5E2E-4080-A893-907D31D22CB3}" destId="{A7F4784E-75AE-4F03-B342-C71355D1ACCF}" srcOrd="3" destOrd="0" parTransId="{E8170CB0-7D27-4024-BF4D-F79F86202313}" sibTransId="{3078DB00-0C2A-4587-8661-74E5E36CBCA7}"/>
    <dgm:cxn modelId="{3416453B-DF9A-4ED1-96D8-802089219A4F}" type="presOf" srcId="{F01D5F9E-ABC5-4560-ACB4-E6CFBC60BFF2}" destId="{5C68C37A-C349-49AE-97A1-63D110D2C7D1}" srcOrd="0" destOrd="0" presId="urn:microsoft.com/office/officeart/2017/3/layout/HorizontalLabelsTimeline"/>
    <dgm:cxn modelId="{982D7B44-1518-4DD0-82D4-8A3901DD95E9}" srcId="{FF3CD410-5E2E-4080-A893-907D31D22CB3}" destId="{8A93A940-284B-49B0-9D89-5FA2B3B3C7E5}" srcOrd="6" destOrd="0" parTransId="{CD96219D-3688-4138-ACC9-901ED9FEACCC}" sibTransId="{E0447E4A-3C15-4884-AEBE-804149EBD331}"/>
    <dgm:cxn modelId="{4B61AF65-3991-4A24-9475-D4AA0127738F}" srcId="{FF3CD410-5E2E-4080-A893-907D31D22CB3}" destId="{F01D5F9E-ABC5-4560-ACB4-E6CFBC60BFF2}" srcOrd="1" destOrd="0" parTransId="{FEAC3315-4B36-4E3C-89B3-70A50C7F13CC}" sibTransId="{36ABC0D0-B41E-401C-840C-2AFBE73989B4}"/>
    <dgm:cxn modelId="{A319CB69-6926-431D-A805-EACBFA83FA66}" srcId="{FF3CD410-5E2E-4080-A893-907D31D22CB3}" destId="{2DC4903D-31E8-4ED6-875F-63877788B702}" srcOrd="5" destOrd="0" parTransId="{A18F8C20-9A13-44DB-9E45-C2DE49ACE5D9}" sibTransId="{EBFDEA83-93E5-4D72-A672-078838B258F5}"/>
    <dgm:cxn modelId="{0AE84B52-96E6-449B-AAB1-AFAD4D093916}" type="presOf" srcId="{CF564C6C-7771-4FD5-B851-B5B84730268F}" destId="{FE14A9FC-66E7-4679-B63E-054F98E59204}" srcOrd="0" destOrd="0" presId="urn:microsoft.com/office/officeart/2017/3/layout/HorizontalLabelsTimeline"/>
    <dgm:cxn modelId="{AA06AC72-9621-406C-82E0-3792FD00EE27}" type="presOf" srcId="{3280BE73-5C4D-4941-9102-E5930904556F}" destId="{04897CD2-CF6F-4A55-8E79-1E7393B07B06}" srcOrd="0" destOrd="0" presId="urn:microsoft.com/office/officeart/2017/3/layout/HorizontalLabelsTimeline"/>
    <dgm:cxn modelId="{A2F05059-1767-4525-8118-1C1DAF2F6733}" type="presOf" srcId="{454D56AF-0D14-43A4-A4AA-2274946C5116}" destId="{C5503B6E-C1DB-44F5-ABB8-38EF445ED1E8}"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EAC46F85-7702-48CB-ABD8-0775772C9F6D}" type="presOf" srcId="{2DC4903D-31E8-4ED6-875F-63877788B702}" destId="{270971D8-F05B-4392-88C0-D9921BB5F6B0}" srcOrd="0" destOrd="0" presId="urn:microsoft.com/office/officeart/2017/3/layout/HorizontalLabelsTimeline"/>
    <dgm:cxn modelId="{E6E0588A-3BC4-4581-8D5D-A19C7B018168}" type="presOf" srcId="{47BE8E0B-496B-44FC-825E-C2A10D821DC9}" destId="{A01D9671-7007-4F3F-98D6-A9730C5B45E4}" srcOrd="0" destOrd="0" presId="urn:microsoft.com/office/officeart/2017/3/layout/HorizontalLabelsTimeline"/>
    <dgm:cxn modelId="{05212D8F-2893-471B-B059-9CD718251F85}" type="presOf" srcId="{8A93A940-284B-49B0-9D89-5FA2B3B3C7E5}" destId="{A7F04B95-81DC-4C70-990B-FEE82F4C63E7}" srcOrd="0" destOrd="0" presId="urn:microsoft.com/office/officeart/2017/3/layout/HorizontalLabelsTimeline"/>
    <dgm:cxn modelId="{3BE7CE92-884E-4BA8-A1DC-D629139DF059}" type="presOf" srcId="{A9FB790A-3E33-4887-962E-7206A01AD84F}" destId="{1D60394B-1800-4790-9694-08B1C1D1B34D}"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47F4D29A-7D65-4C2F-8677-61780F0F1118}" srcId="{F01D5F9E-ABC5-4560-ACB4-E6CFBC60BFF2}" destId="{47BE8E0B-496B-44FC-825E-C2A10D821DC9}" srcOrd="0" destOrd="0" parTransId="{26C37286-A207-4C3A-8F03-B64C4EB72DB8}" sibTransId="{258C30B8-1EDE-458F-9BAB-BD0E5C8E1BF9}"/>
    <dgm:cxn modelId="{68D35F9D-DABF-4E5A-94D4-F988D8E84907}" srcId="{D423FB80-F2BD-4DDE-80B1-76F84FE09A02}" destId="{245E128E-7700-4C91-9411-CDD1DCA94D67}" srcOrd="0" destOrd="0" parTransId="{B4D95EBA-0423-4AFA-B379-E030341B1F23}" sibTransId="{4963BA97-D4C5-477B-9B0D-68DB38F61579}"/>
    <dgm:cxn modelId="{A32A10AC-35A2-4A5A-8BAE-65AC0F4B33C3}" type="presOf" srcId="{6BA5F3BE-D53A-42E0-A7FE-674B99BD07E6}" destId="{725F2AEF-0925-4411-A89A-5976D96BC3B1}" srcOrd="0" destOrd="0" presId="urn:microsoft.com/office/officeart/2017/3/layout/HorizontalLabelsTimeline"/>
    <dgm:cxn modelId="{7749B4AD-5089-49E7-8F6B-1B2382C9B50E}" srcId="{A7F4784E-75AE-4F03-B342-C71355D1ACCF}" destId="{1827863D-2FA1-48D1-81C4-0E7D31ADB47E}" srcOrd="0" destOrd="0" parTransId="{B426C98F-7250-4E9E-84CB-E9FC83F8CB06}" sibTransId="{D0D7EB30-49F6-43D6-AF40-1B9302B3ADF0}"/>
    <dgm:cxn modelId="{5BF3B7B1-A779-4E2D-8625-77DE0CA38FEE}" srcId="{FF3CD410-5E2E-4080-A893-907D31D22CB3}" destId="{D423FB80-F2BD-4DDE-80B1-76F84FE09A02}" srcOrd="0" destOrd="0" parTransId="{9B1CA3FF-D252-4AF5-8F50-CFC93ACA9175}" sibTransId="{EBE862E1-9761-4AA7-AA00-BD79FA3B27DD}"/>
    <dgm:cxn modelId="{607143D0-C26B-448B-8E8C-A8A46198F0C6}" srcId="{2DC4903D-31E8-4ED6-875F-63877788B702}" destId="{A9FB790A-3E33-4887-962E-7206A01AD84F}" srcOrd="0" destOrd="0" parTransId="{2E34BE83-4A83-4B5F-8976-D4AC57FE5007}" sibTransId="{A18338C2-0675-4B1C-898F-3D939F41C34C}"/>
    <dgm:cxn modelId="{6E32A0D8-7ADF-43FB-A7FD-E2074DCB01A2}" type="presOf" srcId="{A7F4784E-75AE-4F03-B342-C71355D1ACCF}" destId="{CBCB6B30-5D46-4B19-B9DE-C0B7FB057712}"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2559F1E6-1165-4146-AD11-55400CF1D9B5}" type="presOf" srcId="{1827863D-2FA1-48D1-81C4-0E7D31ADB47E}" destId="{95B1E40E-26D9-44C8-A99F-14EA44505DF3}" srcOrd="0" destOrd="0" presId="urn:microsoft.com/office/officeart/2017/3/layout/HorizontalLabelsTimeline"/>
    <dgm:cxn modelId="{A2A946ED-C366-4D0D-9852-4AF66ABE1B36}" type="presOf" srcId="{245E128E-7700-4C91-9411-CDD1DCA94D67}" destId="{255B3FC7-BD87-4810-87ED-7952D0F23157}" srcOrd="0" destOrd="0" presId="urn:microsoft.com/office/officeart/2017/3/layout/HorizontalLabelsTimeline"/>
    <dgm:cxn modelId="{AECD5042-6FDD-442E-82EE-53C30465E8F4}" type="presParOf" srcId="{687CC7BD-79EF-4A0F-BDD3-809BFA49E6BE}" destId="{6168B371-2815-4661-9209-F8A29814ADCC}" srcOrd="0" destOrd="0" presId="urn:microsoft.com/office/officeart/2017/3/layout/HorizontalLabelsTimeline"/>
    <dgm:cxn modelId="{FDDD5624-871A-4CD1-A5AE-E8DCEC5C51D6}" type="presParOf" srcId="{687CC7BD-79EF-4A0F-BDD3-809BFA49E6BE}" destId="{4C5F54B5-504F-4069-AF1D-9A370FBD268C}" srcOrd="1" destOrd="0" presId="urn:microsoft.com/office/officeart/2017/3/layout/HorizontalLabelsTimeline"/>
    <dgm:cxn modelId="{EA3D9E6A-D479-4FBE-8B98-DD73CB2BFDAF}" type="presParOf" srcId="{4C5F54B5-504F-4069-AF1D-9A370FBD268C}" destId="{34539F78-7536-446A-B749-4315D26F2C4E}" srcOrd="0" destOrd="0" presId="urn:microsoft.com/office/officeart/2017/3/layout/HorizontalLabelsTimeline"/>
    <dgm:cxn modelId="{4BB1C59A-ECAD-4E2E-AC85-992E310BE6B3}" type="presParOf" srcId="{34539F78-7536-446A-B749-4315D26F2C4E}" destId="{64E37A6A-8F95-4F28-92FC-1FE8089D7DAF}" srcOrd="0" destOrd="0" presId="urn:microsoft.com/office/officeart/2017/3/layout/HorizontalLabelsTimeline"/>
    <dgm:cxn modelId="{2E24435E-66F6-4CD3-8775-8979FD334746}" type="presParOf" srcId="{34539F78-7536-446A-B749-4315D26F2C4E}" destId="{301B11E7-9AB9-40DA-A950-87C47281308D}" srcOrd="1" destOrd="0" presId="urn:microsoft.com/office/officeart/2017/3/layout/HorizontalLabelsTimeline"/>
    <dgm:cxn modelId="{A4BCD668-01DB-4919-8341-AC1D55ED9186}" type="presParOf" srcId="{301B11E7-9AB9-40DA-A950-87C47281308D}" destId="{255B3FC7-BD87-4810-87ED-7952D0F23157}" srcOrd="0" destOrd="0" presId="urn:microsoft.com/office/officeart/2017/3/layout/HorizontalLabelsTimeline"/>
    <dgm:cxn modelId="{782040E6-0EB9-481C-ABFC-43E14B4FB360}" type="presParOf" srcId="{301B11E7-9AB9-40DA-A950-87C47281308D}" destId="{4B545162-9690-412E-B970-54DA905B44AF}" srcOrd="1" destOrd="0" presId="urn:microsoft.com/office/officeart/2017/3/layout/HorizontalLabelsTimeline"/>
    <dgm:cxn modelId="{8CDA8A35-2C3A-4FCA-AA64-9738FAA2B90A}" type="presParOf" srcId="{34539F78-7536-446A-B749-4315D26F2C4E}" destId="{DF478A7F-4668-4E0A-86F7-C1205CF5AA73}" srcOrd="2" destOrd="0" presId="urn:microsoft.com/office/officeart/2017/3/layout/HorizontalLabelsTimeline"/>
    <dgm:cxn modelId="{183FC1F1-CC33-4A82-80AB-AE28A62FE5BC}" type="presParOf" srcId="{34539F78-7536-446A-B749-4315D26F2C4E}" destId="{6D7F9BE3-3008-4E5E-96F3-C71D72649902}" srcOrd="3" destOrd="0" presId="urn:microsoft.com/office/officeart/2017/3/layout/HorizontalLabelsTimeline"/>
    <dgm:cxn modelId="{DFBE38CA-D7B3-406E-AD20-E8A5337E1E37}" type="presParOf" srcId="{34539F78-7536-446A-B749-4315D26F2C4E}" destId="{02633C3C-6589-41FB-998C-85A7548107A4}" srcOrd="4" destOrd="0" presId="urn:microsoft.com/office/officeart/2017/3/layout/HorizontalLabelsTimeline"/>
    <dgm:cxn modelId="{E1884DD2-4A92-4416-A3C5-B7946502ED7D}" type="presParOf" srcId="{4C5F54B5-504F-4069-AF1D-9A370FBD268C}" destId="{41467129-B2CC-4E38-A5B2-56D30FA28409}" srcOrd="1" destOrd="0" presId="urn:microsoft.com/office/officeart/2017/3/layout/HorizontalLabelsTimeline"/>
    <dgm:cxn modelId="{35BE00F4-A4CA-451F-88B1-14E8AD7913BC}" type="presParOf" srcId="{4C5F54B5-504F-4069-AF1D-9A370FBD268C}" destId="{C7F26193-F277-4FC2-96E8-E896E5EFC9BC}" srcOrd="2" destOrd="0" presId="urn:microsoft.com/office/officeart/2017/3/layout/HorizontalLabelsTimeline"/>
    <dgm:cxn modelId="{FEA383E6-44BF-439E-A888-9B51E47E5329}" type="presParOf" srcId="{C7F26193-F277-4FC2-96E8-E896E5EFC9BC}" destId="{5C68C37A-C349-49AE-97A1-63D110D2C7D1}" srcOrd="0" destOrd="0" presId="urn:microsoft.com/office/officeart/2017/3/layout/HorizontalLabelsTimeline"/>
    <dgm:cxn modelId="{CF9D03C9-7D3B-48AE-A1A7-BA32E03BB838}" type="presParOf" srcId="{C7F26193-F277-4FC2-96E8-E896E5EFC9BC}" destId="{3E3F09C6-0C94-40B1-A308-6929444363D4}" srcOrd="1" destOrd="0" presId="urn:microsoft.com/office/officeart/2017/3/layout/HorizontalLabelsTimeline"/>
    <dgm:cxn modelId="{7CF12B9F-CFBE-4E95-B88C-0D0691C25C16}" type="presParOf" srcId="{3E3F09C6-0C94-40B1-A308-6929444363D4}" destId="{A01D9671-7007-4F3F-98D6-A9730C5B45E4}" srcOrd="0" destOrd="0" presId="urn:microsoft.com/office/officeart/2017/3/layout/HorizontalLabelsTimeline"/>
    <dgm:cxn modelId="{8666AE70-92D1-461A-A7EB-3E0C3D6CAFB1}" type="presParOf" srcId="{3E3F09C6-0C94-40B1-A308-6929444363D4}" destId="{65C95A24-31B5-46D2-BCB4-07372ABDD6F2}" srcOrd="1" destOrd="0" presId="urn:microsoft.com/office/officeart/2017/3/layout/HorizontalLabelsTimeline"/>
    <dgm:cxn modelId="{13A26228-F8FF-4E10-9C20-85BE74F3299E}" type="presParOf" srcId="{C7F26193-F277-4FC2-96E8-E896E5EFC9BC}" destId="{D4347EDB-4883-4C4B-A672-6266C9702B5A}" srcOrd="2" destOrd="0" presId="urn:microsoft.com/office/officeart/2017/3/layout/HorizontalLabelsTimeline"/>
    <dgm:cxn modelId="{7B3D875F-D671-4ED9-9685-C88802550EC2}" type="presParOf" srcId="{C7F26193-F277-4FC2-96E8-E896E5EFC9BC}" destId="{D10813CD-B7B7-4CC7-9B2D-B5AE3D30A4DA}" srcOrd="3" destOrd="0" presId="urn:microsoft.com/office/officeart/2017/3/layout/HorizontalLabelsTimeline"/>
    <dgm:cxn modelId="{9F0C579B-A26E-4915-B28E-BE1F21516C6E}" type="presParOf" srcId="{C7F26193-F277-4FC2-96E8-E896E5EFC9BC}" destId="{143FACBA-FB69-402B-8D92-68DCE90EA86A}" srcOrd="4" destOrd="0" presId="urn:microsoft.com/office/officeart/2017/3/layout/HorizontalLabelsTimeline"/>
    <dgm:cxn modelId="{74A43B40-5ADC-4A56-B557-9EA7CD41933B}" type="presParOf" srcId="{4C5F54B5-504F-4069-AF1D-9A370FBD268C}" destId="{0587E036-7F91-482C-9B0A-860FD4CCD0E2}" srcOrd="3" destOrd="0" presId="urn:microsoft.com/office/officeart/2017/3/layout/HorizontalLabelsTimeline"/>
    <dgm:cxn modelId="{56004AD0-4F39-4501-8B6A-C46447254B7A}" type="presParOf" srcId="{4C5F54B5-504F-4069-AF1D-9A370FBD268C}" destId="{795AD8F1-7B20-410C-90F4-2E04F4F4C93D}" srcOrd="4" destOrd="0" presId="urn:microsoft.com/office/officeart/2017/3/layout/HorizontalLabelsTimeline"/>
    <dgm:cxn modelId="{14622A83-EB02-4FC3-AD6E-803A576B41DC}" type="presParOf" srcId="{795AD8F1-7B20-410C-90F4-2E04F4F4C93D}" destId="{C5503B6E-C1DB-44F5-ABB8-38EF445ED1E8}" srcOrd="0" destOrd="0" presId="urn:microsoft.com/office/officeart/2017/3/layout/HorizontalLabelsTimeline"/>
    <dgm:cxn modelId="{5E272035-AA04-41F9-B063-F459491FBCA7}" type="presParOf" srcId="{795AD8F1-7B20-410C-90F4-2E04F4F4C93D}" destId="{FD7DE90B-3DDE-4250-BB93-6AFB95DB30C9}" srcOrd="1" destOrd="0" presId="urn:microsoft.com/office/officeart/2017/3/layout/HorizontalLabelsTimeline"/>
    <dgm:cxn modelId="{FDD6A01B-C8BF-4072-BCDD-922FA0C53FFE}" type="presParOf" srcId="{FD7DE90B-3DDE-4250-BB93-6AFB95DB30C9}" destId="{04897CD2-CF6F-4A55-8E79-1E7393B07B06}" srcOrd="0" destOrd="0" presId="urn:microsoft.com/office/officeart/2017/3/layout/HorizontalLabelsTimeline"/>
    <dgm:cxn modelId="{52185E99-9916-403D-8D98-35BD42724ADA}" type="presParOf" srcId="{FD7DE90B-3DDE-4250-BB93-6AFB95DB30C9}" destId="{30F499EF-86B9-43D4-9E36-2ADCD18D3C55}" srcOrd="1" destOrd="0" presId="urn:microsoft.com/office/officeart/2017/3/layout/HorizontalLabelsTimeline"/>
    <dgm:cxn modelId="{4A60733A-B41E-4256-9E7C-31E30B724F7B}" type="presParOf" srcId="{795AD8F1-7B20-410C-90F4-2E04F4F4C93D}" destId="{73ACB8E4-FFC1-49E5-BB46-1EBD63F3BF67}" srcOrd="2" destOrd="0" presId="urn:microsoft.com/office/officeart/2017/3/layout/HorizontalLabelsTimeline"/>
    <dgm:cxn modelId="{DADDB0AF-1979-4976-BE61-A90B75E86EF2}" type="presParOf" srcId="{795AD8F1-7B20-410C-90F4-2E04F4F4C93D}" destId="{FE89438A-B301-4219-9492-D30967496E8F}" srcOrd="3" destOrd="0" presId="urn:microsoft.com/office/officeart/2017/3/layout/HorizontalLabelsTimeline"/>
    <dgm:cxn modelId="{870E1F31-A34D-4D4B-8189-E4B4FD2EE0E2}" type="presParOf" srcId="{795AD8F1-7B20-410C-90F4-2E04F4F4C93D}" destId="{80E00C49-A058-42B1-B4A9-8FC8989D4F58}" srcOrd="4" destOrd="0" presId="urn:microsoft.com/office/officeart/2017/3/layout/HorizontalLabelsTimeline"/>
    <dgm:cxn modelId="{3D8F8EF7-DF18-45FA-A581-FD6F5263565B}" type="presParOf" srcId="{4C5F54B5-504F-4069-AF1D-9A370FBD268C}" destId="{396E0C2C-79C3-4FCA-B5E5-8B3C2758C30F}" srcOrd="5" destOrd="0" presId="urn:microsoft.com/office/officeart/2017/3/layout/HorizontalLabelsTimeline"/>
    <dgm:cxn modelId="{4E005CB5-C387-4FBE-93B3-8036B1D3E79A}" type="presParOf" srcId="{4C5F54B5-504F-4069-AF1D-9A370FBD268C}" destId="{866B658A-D972-4AD8-A7E6-4082FD2CB001}" srcOrd="6" destOrd="0" presId="urn:microsoft.com/office/officeart/2017/3/layout/HorizontalLabelsTimeline"/>
    <dgm:cxn modelId="{D95BEF26-CD53-4E12-A5D0-EAA9FE127E29}" type="presParOf" srcId="{866B658A-D972-4AD8-A7E6-4082FD2CB001}" destId="{CBCB6B30-5D46-4B19-B9DE-C0B7FB057712}" srcOrd="0" destOrd="0" presId="urn:microsoft.com/office/officeart/2017/3/layout/HorizontalLabelsTimeline"/>
    <dgm:cxn modelId="{72CCA53D-AD6B-4850-9899-2E6AB889244A}" type="presParOf" srcId="{866B658A-D972-4AD8-A7E6-4082FD2CB001}" destId="{746F6004-1265-4B16-B698-179F0477DB3D}" srcOrd="1" destOrd="0" presId="urn:microsoft.com/office/officeart/2017/3/layout/HorizontalLabelsTimeline"/>
    <dgm:cxn modelId="{C9B2903B-D1E0-45C1-B8EF-F0038EC3BAA3}" type="presParOf" srcId="{746F6004-1265-4B16-B698-179F0477DB3D}" destId="{95B1E40E-26D9-44C8-A99F-14EA44505DF3}" srcOrd="0" destOrd="0" presId="urn:microsoft.com/office/officeart/2017/3/layout/HorizontalLabelsTimeline"/>
    <dgm:cxn modelId="{071FE1BF-7E36-4D67-BADC-2EA30C206A10}" type="presParOf" srcId="{746F6004-1265-4B16-B698-179F0477DB3D}" destId="{752FC6D6-93A6-414C-B65D-6F2858E07E0C}" srcOrd="1" destOrd="0" presId="urn:microsoft.com/office/officeart/2017/3/layout/HorizontalLabelsTimeline"/>
    <dgm:cxn modelId="{395F78D7-E9CF-4B8D-BF9B-FD47FC0E03D8}" type="presParOf" srcId="{866B658A-D972-4AD8-A7E6-4082FD2CB001}" destId="{BBBD3B06-9C30-48DB-A77E-5A358B1C6E78}" srcOrd="2" destOrd="0" presId="urn:microsoft.com/office/officeart/2017/3/layout/HorizontalLabelsTimeline"/>
    <dgm:cxn modelId="{7B6A150B-0F77-4AC2-8401-D78A0CE00481}" type="presParOf" srcId="{866B658A-D972-4AD8-A7E6-4082FD2CB001}" destId="{C574381E-6C24-436D-B265-4BCFEFA46591}" srcOrd="3" destOrd="0" presId="urn:microsoft.com/office/officeart/2017/3/layout/HorizontalLabelsTimeline"/>
    <dgm:cxn modelId="{C13209F3-360E-474F-B68B-B3C918CE350A}" type="presParOf" srcId="{866B658A-D972-4AD8-A7E6-4082FD2CB001}" destId="{CC7E7566-0B46-4E0A-B951-BFE404664D2C}" srcOrd="4" destOrd="0" presId="urn:microsoft.com/office/officeart/2017/3/layout/HorizontalLabelsTimeline"/>
    <dgm:cxn modelId="{850E31A5-7CBC-47A7-BE9F-E49548540B8A}" type="presParOf" srcId="{4C5F54B5-504F-4069-AF1D-9A370FBD268C}" destId="{F50C4635-5C0A-4C07-B5AD-BABD96009847}" srcOrd="7" destOrd="0" presId="urn:microsoft.com/office/officeart/2017/3/layout/HorizontalLabelsTimeline"/>
    <dgm:cxn modelId="{43D49538-E6CD-4532-A170-BA427B823EF0}" type="presParOf" srcId="{4C5F54B5-504F-4069-AF1D-9A370FBD268C}" destId="{5667DB6C-E90F-44DB-BFD7-8570D48D28D4}" srcOrd="8" destOrd="0" presId="urn:microsoft.com/office/officeart/2017/3/layout/HorizontalLabelsTimeline"/>
    <dgm:cxn modelId="{9D63C5FC-4569-4C97-AA26-EF4F5298BAAB}" type="presParOf" srcId="{5667DB6C-E90F-44DB-BFD7-8570D48D28D4}" destId="{88F6D506-033B-4CA4-9572-41E373A6B43C}" srcOrd="0" destOrd="0" presId="urn:microsoft.com/office/officeart/2017/3/layout/HorizontalLabelsTimeline"/>
    <dgm:cxn modelId="{C58F8258-57F5-4C3F-A601-59455EF85713}" type="presParOf" srcId="{5667DB6C-E90F-44DB-BFD7-8570D48D28D4}" destId="{E3303ED6-54B9-4518-AD7C-3197102106EF}" srcOrd="1" destOrd="0" presId="urn:microsoft.com/office/officeart/2017/3/layout/HorizontalLabelsTimeline"/>
    <dgm:cxn modelId="{503D17B7-1981-43B0-AA09-8A1C59D05E10}" type="presParOf" srcId="{E3303ED6-54B9-4518-AD7C-3197102106EF}" destId="{FE14A9FC-66E7-4679-B63E-054F98E59204}" srcOrd="0" destOrd="0" presId="urn:microsoft.com/office/officeart/2017/3/layout/HorizontalLabelsTimeline"/>
    <dgm:cxn modelId="{AE469D7B-CC7E-4BC1-8D1E-86390733520A}" type="presParOf" srcId="{E3303ED6-54B9-4518-AD7C-3197102106EF}" destId="{8F1DAFAE-685A-4EC1-8FC0-2EE182F59B78}" srcOrd="1" destOrd="0" presId="urn:microsoft.com/office/officeart/2017/3/layout/HorizontalLabelsTimeline"/>
    <dgm:cxn modelId="{DC41048D-25B9-48F1-BEBD-2C27E61AC040}" type="presParOf" srcId="{5667DB6C-E90F-44DB-BFD7-8570D48D28D4}" destId="{4702B22B-8EB6-4454-9F8E-9A963F32B8A1}" srcOrd="2" destOrd="0" presId="urn:microsoft.com/office/officeart/2017/3/layout/HorizontalLabelsTimeline"/>
    <dgm:cxn modelId="{138CE45F-FC08-4032-80F7-B9BFF744F0EB}" type="presParOf" srcId="{5667DB6C-E90F-44DB-BFD7-8570D48D28D4}" destId="{F2E81385-B138-4A59-9452-A3C9AC4F2012}" srcOrd="3" destOrd="0" presId="urn:microsoft.com/office/officeart/2017/3/layout/HorizontalLabelsTimeline"/>
    <dgm:cxn modelId="{F1D28BFC-3DD3-4D47-8D74-D89891072267}" type="presParOf" srcId="{5667DB6C-E90F-44DB-BFD7-8570D48D28D4}" destId="{00C34F8E-67EA-485C-B754-5C6C9BC871C5}" srcOrd="4" destOrd="0" presId="urn:microsoft.com/office/officeart/2017/3/layout/HorizontalLabelsTimeline"/>
    <dgm:cxn modelId="{9A797B1E-29C3-4C3A-B76A-608521D9E7E3}" type="presParOf" srcId="{4C5F54B5-504F-4069-AF1D-9A370FBD268C}" destId="{E2C470F7-A894-4A64-A64E-235B0E510421}" srcOrd="9" destOrd="0" presId="urn:microsoft.com/office/officeart/2017/3/layout/HorizontalLabelsTimeline"/>
    <dgm:cxn modelId="{265936D2-7ED0-42EC-8311-DF8A72A29D42}" type="presParOf" srcId="{4C5F54B5-504F-4069-AF1D-9A370FBD268C}" destId="{6AA3FB3F-E213-4147-93D1-22B952CDFE17}" srcOrd="10" destOrd="0" presId="urn:microsoft.com/office/officeart/2017/3/layout/HorizontalLabelsTimeline"/>
    <dgm:cxn modelId="{19242F87-18FB-4C39-8C0A-D607FC6485B4}" type="presParOf" srcId="{6AA3FB3F-E213-4147-93D1-22B952CDFE17}" destId="{270971D8-F05B-4392-88C0-D9921BB5F6B0}" srcOrd="0" destOrd="0" presId="urn:microsoft.com/office/officeart/2017/3/layout/HorizontalLabelsTimeline"/>
    <dgm:cxn modelId="{F876D41B-416B-4055-8D09-96D06DFDB437}" type="presParOf" srcId="{6AA3FB3F-E213-4147-93D1-22B952CDFE17}" destId="{68B34C20-0EE9-4A51-9634-702BEA794899}" srcOrd="1" destOrd="0" presId="urn:microsoft.com/office/officeart/2017/3/layout/HorizontalLabelsTimeline"/>
    <dgm:cxn modelId="{EA57BA5F-831F-47BE-A856-940D3484524C}" type="presParOf" srcId="{68B34C20-0EE9-4A51-9634-702BEA794899}" destId="{1D60394B-1800-4790-9694-08B1C1D1B34D}" srcOrd="0" destOrd="0" presId="urn:microsoft.com/office/officeart/2017/3/layout/HorizontalLabelsTimeline"/>
    <dgm:cxn modelId="{5972BBC0-96BD-49E2-A53C-2E3B8700E915}" type="presParOf" srcId="{68B34C20-0EE9-4A51-9634-702BEA794899}" destId="{F7828579-24D8-4EC2-A1D6-344D5AD522E4}" srcOrd="1" destOrd="0" presId="urn:microsoft.com/office/officeart/2017/3/layout/HorizontalLabelsTimeline"/>
    <dgm:cxn modelId="{FF36BECE-6860-48C9-96ED-5EE22C9837DE}" type="presParOf" srcId="{6AA3FB3F-E213-4147-93D1-22B952CDFE17}" destId="{59F1EF41-14EA-48EE-A559-118169DBDB24}" srcOrd="2" destOrd="0" presId="urn:microsoft.com/office/officeart/2017/3/layout/HorizontalLabelsTimeline"/>
    <dgm:cxn modelId="{65C34EF9-13F9-4422-B27D-027477A4D3DC}" type="presParOf" srcId="{6AA3FB3F-E213-4147-93D1-22B952CDFE17}" destId="{8E0947F0-E28B-4B2E-B1D6-BFEED1AF012B}" srcOrd="3" destOrd="0" presId="urn:microsoft.com/office/officeart/2017/3/layout/HorizontalLabelsTimeline"/>
    <dgm:cxn modelId="{1136A87A-E434-41BB-80A0-46AAEDE08A7F}" type="presParOf" srcId="{6AA3FB3F-E213-4147-93D1-22B952CDFE17}" destId="{6BA99215-8D0D-4B24-ACDB-B8619064A20A}" srcOrd="4" destOrd="0" presId="urn:microsoft.com/office/officeart/2017/3/layout/HorizontalLabelsTimeline"/>
    <dgm:cxn modelId="{88347C5C-D98A-4944-9070-675989F337E9}" type="presParOf" srcId="{4C5F54B5-504F-4069-AF1D-9A370FBD268C}" destId="{9B2B8A77-95BF-4B3D-B7A2-74A64BEAD033}" srcOrd="11" destOrd="0" presId="urn:microsoft.com/office/officeart/2017/3/layout/HorizontalLabelsTimeline"/>
    <dgm:cxn modelId="{8D4D38F5-A5F1-4D62-9BCA-6CC478EC7E4C}" type="presParOf" srcId="{4C5F54B5-504F-4069-AF1D-9A370FBD268C}" destId="{CB500B18-4CCC-44D0-A7EE-E63EC340604C}" srcOrd="12" destOrd="0" presId="urn:microsoft.com/office/officeart/2017/3/layout/HorizontalLabelsTimeline"/>
    <dgm:cxn modelId="{CA7B5223-EF74-4D8B-907F-13343593C4EE}" type="presParOf" srcId="{CB500B18-4CCC-44D0-A7EE-E63EC340604C}" destId="{A7F04B95-81DC-4C70-990B-FEE82F4C63E7}" srcOrd="0" destOrd="0" presId="urn:microsoft.com/office/officeart/2017/3/layout/HorizontalLabelsTimeline"/>
    <dgm:cxn modelId="{B568DA8F-9B7B-4436-BC58-424FF51851B0}" type="presParOf" srcId="{CB500B18-4CCC-44D0-A7EE-E63EC340604C}" destId="{16384FAB-C600-47F1-91A6-2EF972F345F9}" srcOrd="1" destOrd="0" presId="urn:microsoft.com/office/officeart/2017/3/layout/HorizontalLabelsTimeline"/>
    <dgm:cxn modelId="{86C961B3-FEDB-4FD6-979C-DD888B422E1F}" type="presParOf" srcId="{16384FAB-C600-47F1-91A6-2EF972F345F9}" destId="{725F2AEF-0925-4411-A89A-5976D96BC3B1}" srcOrd="0" destOrd="0" presId="urn:microsoft.com/office/officeart/2017/3/layout/HorizontalLabelsTimeline"/>
    <dgm:cxn modelId="{73D12A66-181A-4CDC-B203-1DEEEAB3C91C}" type="presParOf" srcId="{16384FAB-C600-47F1-91A6-2EF972F345F9}" destId="{F1CEE27F-E297-4972-B373-BDB021CAF74B}" srcOrd="1" destOrd="0" presId="urn:microsoft.com/office/officeart/2017/3/layout/HorizontalLabelsTimeline"/>
    <dgm:cxn modelId="{F69945AE-CB1D-412C-AD73-1A473E0B1387}" type="presParOf" srcId="{CB500B18-4CCC-44D0-A7EE-E63EC340604C}" destId="{3F1F843F-8CAA-4ECF-B5A2-211D6C43D3C6}" srcOrd="2" destOrd="0" presId="urn:microsoft.com/office/officeart/2017/3/layout/HorizontalLabelsTimeline"/>
    <dgm:cxn modelId="{BA5F73F5-4139-4621-918F-2EF99700F25D}" type="presParOf" srcId="{CB500B18-4CCC-44D0-A7EE-E63EC340604C}" destId="{53B98CC0-1029-46A6-8053-0933F88F7705}" srcOrd="3" destOrd="0" presId="urn:microsoft.com/office/officeart/2017/3/layout/HorizontalLabelsTimeline"/>
    <dgm:cxn modelId="{C16CDDD1-A8B5-4736-9317-432C155AD897}" type="presParOf" srcId="{CB500B18-4CCC-44D0-A7EE-E63EC340604C}" destId="{ED7FD386-E91E-4500-9B1B-A5B2EA2DCD9E}"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custT="1"/>
      <dgm:spPr>
        <a:xfrm>
          <a:off x="165996" y="1405509"/>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DoubleZero</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a:xfrm>
          <a:off x="165996" y="360600"/>
          <a:ext cx="2434621" cy="1044908"/>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Two-stage wiper</a:t>
          </a:r>
        </a:p>
        <a:p>
          <a:pPr>
            <a:buNone/>
          </a:pPr>
          <a:r>
            <a:rPr lang="en-US" sz="800" i="1" kern="1200" dirty="0">
              <a:solidFill>
                <a:srgbClr val="454D55"/>
              </a:solidFill>
              <a:latin typeface="+mn-lt"/>
              <a:ea typeface="+mn-ea"/>
              <a:cs typeface="+mn-cs"/>
            </a:rPr>
            <a:t>- Each stage overrides with 0s</a:t>
          </a:r>
        </a:p>
        <a:p>
          <a:pPr>
            <a:buNone/>
          </a:pPr>
          <a:r>
            <a:rPr lang="en-US" sz="800" i="1" kern="1200" dirty="0">
              <a:solidFill>
                <a:srgbClr val="454D55"/>
              </a:solidFill>
              <a:latin typeface="+mn-lt"/>
              <a:ea typeface="+mn-ea"/>
              <a:cs typeface="+mn-cs"/>
            </a:rPr>
            <a:t>- Hence the name: “DoubleZero”</a:t>
          </a:r>
        </a:p>
        <a:p>
          <a:pPr>
            <a:buNone/>
          </a:pPr>
          <a:r>
            <a:rPr lang="en-US" sz="800" i="1" kern="1200" dirty="0">
              <a:solidFill>
                <a:srgbClr val="454D55"/>
              </a:solidFill>
              <a:latin typeface="+mn-lt"/>
              <a:ea typeface="+mn-ea"/>
              <a:cs typeface="+mn-cs"/>
            </a:rPr>
            <a:t>- Attributed to UAC-0088 (RU, BY)</a:t>
          </a:r>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custT="1"/>
      <dgm:spPr>
        <a:xfrm>
          <a:off x="7082535" y="2584323"/>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Somnia Ransomware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custT="1"/>
      <dgm:spPr>
        <a:xfrm>
          <a:off x="7082535" y="3128391"/>
          <a:ext cx="2434621" cy="839352"/>
        </a:xfrm>
        <a:prstGeom prst="rect">
          <a:avLst/>
        </a:prstGeom>
        <a:solidFill>
          <a:srgbClr val="E6E6E6">
            <a:alpha val="90000"/>
          </a:srgbClr>
        </a:solidFill>
        <a:ln w="12700" cap="flat" cmpd="sng" algn="ctr">
          <a:noFill/>
          <a:prstDash val="solid"/>
          <a:miter lim="800000"/>
        </a:ln>
        <a:effectLst/>
      </dgm:spPr>
      <dgm:t>
        <a:bodyPr/>
        <a:lstStyle/>
        <a:p>
          <a:pPr>
            <a:buNone/>
          </a:pPr>
          <a:r>
            <a:rPr lang="en-US" sz="900" i="1" kern="1200" dirty="0">
              <a:solidFill>
                <a:srgbClr val="454D55"/>
              </a:solidFill>
              <a:latin typeface="+mn-lt"/>
              <a:ea typeface="+mn-ea"/>
              <a:cs typeface="+mn-cs"/>
            </a:rPr>
            <a:t>- No known successful attacks</a:t>
          </a:r>
        </a:p>
        <a:p>
          <a:pPr>
            <a:buNone/>
          </a:pPr>
          <a:r>
            <a:rPr lang="en-US" sz="900" i="1" kern="1200" dirty="0">
              <a:solidFill>
                <a:srgbClr val="454D55"/>
              </a:solidFill>
              <a:latin typeface="+mn-lt"/>
              <a:ea typeface="+mn-ea"/>
              <a:cs typeface="+mn-cs"/>
            </a:rPr>
            <a:t>- pseudo-ransomware (wiper)</a:t>
          </a:r>
        </a:p>
        <a:p>
          <a:pPr>
            <a:buNone/>
          </a:pPr>
          <a:r>
            <a:rPr lang="en-US" sz="900" i="1" kern="1200" dirty="0">
              <a:solidFill>
                <a:srgbClr val="454D55"/>
              </a:solidFill>
              <a:latin typeface="+mn-lt"/>
              <a:ea typeface="+mn-ea"/>
              <a:cs typeface="+mn-cs"/>
            </a:rPr>
            <a:t>- Attributed to </a:t>
          </a:r>
          <a:r>
            <a:rPr lang="en-US" sz="900" i="1" kern="1200" dirty="0" err="1">
              <a:solidFill>
                <a:srgbClr val="454D55"/>
              </a:solidFill>
              <a:latin typeface="+mn-lt"/>
              <a:ea typeface="+mn-ea"/>
              <a:cs typeface="+mn-cs"/>
            </a:rPr>
            <a:t>FRwL</a:t>
          </a:r>
          <a:r>
            <a:rPr lang="en-US" sz="900" i="1" kern="1200" dirty="0">
              <a:solidFill>
                <a:srgbClr val="454D55"/>
              </a:solidFill>
              <a:latin typeface="+mn-lt"/>
              <a:ea typeface="+mn-ea"/>
              <a:cs typeface="+mn-cs"/>
            </a:rPr>
            <a:t> (Russia)</a:t>
          </a:r>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custT="1"/>
      <dgm:spPr>
        <a:xfrm>
          <a:off x="8465843" y="1405509"/>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RansomBoggs</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custT="1"/>
      <dgm:spPr>
        <a:xfrm>
          <a:off x="8465843" y="172174"/>
          <a:ext cx="2434621" cy="1233334"/>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Appears to be a “one and done.”</a:t>
          </a:r>
        </a:p>
        <a:p>
          <a:pPr>
            <a:buNone/>
          </a:pPr>
          <a:r>
            <a:rPr lang="en-US" sz="800" i="1" kern="1200" dirty="0">
              <a:solidFill>
                <a:srgbClr val="454D55"/>
              </a:solidFill>
              <a:latin typeface="+mn-lt"/>
              <a:ea typeface="+mn-ea"/>
              <a:cs typeface="+mn-cs"/>
            </a:rPr>
            <a:t>- crypto-ransomware</a:t>
          </a:r>
        </a:p>
        <a:p>
          <a:pPr>
            <a:buNone/>
          </a:pPr>
          <a:r>
            <a:rPr lang="en-US" sz="800" i="1" kern="1200" dirty="0">
              <a:solidFill>
                <a:srgbClr val="454D55"/>
              </a:solidFill>
              <a:latin typeface="+mn-lt"/>
              <a:ea typeface="+mn-ea"/>
              <a:cs typeface="+mn-cs"/>
            </a:rPr>
            <a:t>- Uses Monsters Inc. references</a:t>
          </a:r>
        </a:p>
        <a:p>
          <a:pPr>
            <a:buNone/>
          </a:pPr>
          <a:r>
            <a:rPr lang="en-US" sz="800" i="1" kern="1200" dirty="0">
              <a:solidFill>
                <a:srgbClr val="454D55"/>
              </a:solidFill>
              <a:latin typeface="+mn-lt"/>
              <a:ea typeface="+mn-ea"/>
              <a:cs typeface="+mn-cs"/>
            </a:rPr>
            <a:t>- No known samples discovered in wild</a:t>
          </a:r>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F01D5F9E-ABC5-4560-ACB4-E6CFBC60BFF2}">
      <dgm:prSet custT="1"/>
      <dgm:spPr>
        <a:xfrm>
          <a:off x="1549304" y="2584323"/>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Industroyer2</a:t>
          </a:r>
        </a:p>
      </dgm:t>
    </dgm:pt>
    <dgm:pt modelId="{FEAC3315-4B36-4E3C-89B3-70A50C7F13CC}" type="parTrans" cxnId="{4B61AF65-3991-4A24-9475-D4AA0127738F}">
      <dgm:prSet/>
      <dgm:spPr/>
      <dgm:t>
        <a:bodyPr/>
        <a:lstStyle/>
        <a:p>
          <a:endParaRPr lang="en-US"/>
        </a:p>
      </dgm:t>
    </dgm:pt>
    <dgm:pt modelId="{36ABC0D0-B41E-401C-840C-2AFBE73989B4}" type="sibTrans" cxnId="{4B61AF65-3991-4A24-9475-D4AA0127738F}">
      <dgm:prSet/>
      <dgm:spPr/>
      <dgm:t>
        <a:bodyPr/>
        <a:lstStyle/>
        <a:p>
          <a:endParaRPr lang="en-US"/>
        </a:p>
      </dgm:t>
    </dgm:pt>
    <dgm:pt modelId="{454D56AF-0D14-43A4-A4AA-2274946C5116}">
      <dgm:prSet custT="1"/>
      <dgm:spPr>
        <a:xfrm>
          <a:off x="2932612" y="1405509"/>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100" b="1" dirty="0">
              <a:solidFill>
                <a:sysClr val="window" lastClr="FFFFFF"/>
              </a:solidFill>
              <a:latin typeface="+mn-lt"/>
              <a:ea typeface="+mn-ea"/>
              <a:cs typeface="+mn-cs"/>
            </a:rPr>
            <a:t>ORCSHRED AWFULSHRED SOLOSHRED</a:t>
          </a:r>
        </a:p>
      </dgm:t>
    </dgm:pt>
    <dgm:pt modelId="{340931FA-0A09-49B9-99A7-6650F93FDC08}" type="parTrans" cxnId="{5A3B2130-5035-4E61-92B1-343AA432C9DF}">
      <dgm:prSet/>
      <dgm:spPr/>
      <dgm:t>
        <a:bodyPr/>
        <a:lstStyle/>
        <a:p>
          <a:endParaRPr lang="en-US"/>
        </a:p>
      </dgm:t>
    </dgm:pt>
    <dgm:pt modelId="{511F28C0-50D9-4CBB-862C-2AD0ACC17105}" type="sibTrans" cxnId="{5A3B2130-5035-4E61-92B1-343AA432C9DF}">
      <dgm:prSet/>
      <dgm:spPr/>
      <dgm:t>
        <a:bodyPr/>
        <a:lstStyle/>
        <a:p>
          <a:endParaRPr lang="en-US"/>
        </a:p>
      </dgm:t>
    </dgm:pt>
    <dgm:pt modelId="{A7F4784E-75AE-4F03-B342-C71355D1ACCF}">
      <dgm:prSet custT="1"/>
      <dgm:spPr>
        <a:xfrm>
          <a:off x="4315920" y="2584323"/>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Prestige Ransomware</a:t>
          </a:r>
        </a:p>
      </dgm:t>
    </dgm:pt>
    <dgm:pt modelId="{E8170CB0-7D27-4024-BF4D-F79F86202313}" type="parTrans" cxnId="{33DFDD33-182D-44AF-9877-B1DCECE3CC9D}">
      <dgm:prSet/>
      <dgm:spPr/>
      <dgm:t>
        <a:bodyPr/>
        <a:lstStyle/>
        <a:p>
          <a:endParaRPr lang="en-US"/>
        </a:p>
      </dgm:t>
    </dgm:pt>
    <dgm:pt modelId="{3078DB00-0C2A-4587-8661-74E5E36CBCA7}" type="sibTrans" cxnId="{33DFDD33-182D-44AF-9877-B1DCECE3CC9D}">
      <dgm:prSet/>
      <dgm:spPr/>
      <dgm:t>
        <a:bodyPr/>
        <a:lstStyle/>
        <a:p>
          <a:endParaRPr lang="en-US"/>
        </a:p>
      </dgm:t>
    </dgm:pt>
    <dgm:pt modelId="{A59C9EB4-4836-41EA-88FC-E68E29755DEF}">
      <dgm:prSet custT="1"/>
      <dgm:spPr>
        <a:xfrm>
          <a:off x="5699227" y="1405509"/>
          <a:ext cx="2434621" cy="544068"/>
        </a:xfrm>
        <a:prstGeom prst="rect">
          <a:avLst/>
        </a:prstGeom>
        <a:solidFill>
          <a:srgbClr val="FF0000"/>
        </a:solidFill>
        <a:ln w="12700" cap="flat" cmpd="sng" algn="ctr">
          <a:noFill/>
          <a:prstDash val="solid"/>
          <a:miter lim="800000"/>
        </a:ln>
        <a:effectLst/>
      </dgm:spPr>
      <dgm:t>
        <a:bodyPr/>
        <a:lstStyle/>
        <a:p>
          <a:pPr>
            <a:buNone/>
            <a:defRPr b="1"/>
          </a:pPr>
          <a:r>
            <a:rPr lang="en-US" sz="1800" b="1" dirty="0">
              <a:solidFill>
                <a:sysClr val="window" lastClr="FFFFFF"/>
              </a:solidFill>
              <a:latin typeface="+mn-lt"/>
              <a:ea typeface="+mn-ea"/>
              <a:cs typeface="+mn-cs"/>
            </a:rPr>
            <a:t>Azov Ransomware</a:t>
          </a:r>
        </a:p>
      </dgm:t>
    </dgm:pt>
    <dgm:pt modelId="{C486CA18-5D6B-49AD-B92C-52313E993EC5}" type="parTrans" cxnId="{C2A8B52A-540B-46B5-A43B-27FAF06A13EF}">
      <dgm:prSet/>
      <dgm:spPr/>
      <dgm:t>
        <a:bodyPr/>
        <a:lstStyle/>
        <a:p>
          <a:endParaRPr lang="en-US"/>
        </a:p>
      </dgm:t>
    </dgm:pt>
    <dgm:pt modelId="{62C75627-0A71-4E35-B62B-749D8AB3C189}" type="sibTrans" cxnId="{C2A8B52A-540B-46B5-A43B-27FAF06A13EF}">
      <dgm:prSet/>
      <dgm:spPr/>
      <dgm:t>
        <a:bodyPr/>
        <a:lstStyle/>
        <a:p>
          <a:endParaRPr lang="en-US"/>
        </a:p>
      </dgm:t>
    </dgm:pt>
    <dgm:pt modelId="{3280BE73-5C4D-4941-9102-E5930904556F}">
      <dgm:prSet custT="1"/>
      <dgm:spPr>
        <a:xfrm>
          <a:off x="2932612" y="411989"/>
          <a:ext cx="2434621" cy="993519"/>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ORCSHRED – Linux worm</a:t>
          </a:r>
        </a:p>
        <a:p>
          <a:pPr>
            <a:buNone/>
          </a:pPr>
          <a:r>
            <a:rPr lang="en-US" sz="800" i="1" kern="1200" dirty="0">
              <a:solidFill>
                <a:srgbClr val="454D55"/>
              </a:solidFill>
              <a:latin typeface="+mn-lt"/>
              <a:ea typeface="+mn-ea"/>
              <a:cs typeface="+mn-cs"/>
            </a:rPr>
            <a:t>- AWFULSHRED &amp; SOLOSHRED – Solaris and Linux wipers</a:t>
          </a:r>
        </a:p>
        <a:p>
          <a:pPr>
            <a:buNone/>
          </a:pPr>
          <a:r>
            <a:rPr lang="en-US" sz="800" i="1" kern="1200" dirty="0">
              <a:solidFill>
                <a:srgbClr val="454D55"/>
              </a:solidFill>
              <a:latin typeface="+mn-lt"/>
              <a:ea typeface="+mn-ea"/>
              <a:cs typeface="+mn-cs"/>
            </a:rPr>
            <a:t>- Attributed to Sandworm (Russia)</a:t>
          </a:r>
        </a:p>
      </dgm:t>
    </dgm:pt>
    <dgm:pt modelId="{596FE3BE-79D4-47E4-8416-EDF8385B1DE9}" type="parTrans" cxnId="{B9B38C7F-D679-4A39-B742-6501D3961044}">
      <dgm:prSet/>
      <dgm:spPr/>
      <dgm:t>
        <a:bodyPr/>
        <a:lstStyle/>
        <a:p>
          <a:endParaRPr lang="en-US"/>
        </a:p>
      </dgm:t>
    </dgm:pt>
    <dgm:pt modelId="{8E22D1FB-CF90-47F0-B06E-C66C75D54226}" type="sibTrans" cxnId="{B9B38C7F-D679-4A39-B742-6501D3961044}">
      <dgm:prSet/>
      <dgm:spPr/>
      <dgm:t>
        <a:bodyPr/>
        <a:lstStyle/>
        <a:p>
          <a:endParaRPr lang="en-US"/>
        </a:p>
      </dgm:t>
    </dgm:pt>
    <dgm:pt modelId="{47BE8E0B-496B-44FC-825E-C2A10D821DC9}">
      <dgm:prSet custT="1"/>
      <dgm:spPr>
        <a:xfrm>
          <a:off x="1549304" y="3128391"/>
          <a:ext cx="2434621" cy="1233334"/>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- 2</a:t>
          </a:r>
          <a:r>
            <a:rPr lang="en-US" sz="800" i="1" kern="1200" baseline="30000" dirty="0">
              <a:solidFill>
                <a:srgbClr val="454D55"/>
              </a:solidFill>
              <a:latin typeface="+mn-lt"/>
              <a:ea typeface="+mn-ea"/>
              <a:cs typeface="+mn-cs"/>
            </a:rPr>
            <a:t>nd</a:t>
          </a:r>
          <a:r>
            <a:rPr lang="en-US" sz="800" i="1" kern="1200" dirty="0">
              <a:solidFill>
                <a:srgbClr val="454D55"/>
              </a:solidFill>
              <a:latin typeface="+mn-lt"/>
              <a:ea typeface="+mn-ea"/>
              <a:cs typeface="+mn-cs"/>
            </a:rPr>
            <a:t> iteration of Industroyer (2016)</a:t>
          </a:r>
        </a:p>
        <a:p>
          <a:pPr>
            <a:buNone/>
          </a:pPr>
          <a:r>
            <a:rPr lang="en-US" sz="800" i="1" kern="1200" dirty="0">
              <a:solidFill>
                <a:srgbClr val="454D55"/>
              </a:solidFill>
              <a:latin typeface="+mn-lt"/>
              <a:ea typeface="+mn-ea"/>
              <a:cs typeface="+mn-cs"/>
            </a:rPr>
            <a:t>- Configurable malware targeting energy provider ICS systems</a:t>
          </a:r>
        </a:p>
        <a:p>
          <a:pPr>
            <a:buNone/>
          </a:pPr>
          <a:r>
            <a:rPr lang="en-US" sz="800" i="1" kern="1200" dirty="0">
              <a:solidFill>
                <a:srgbClr val="454D55"/>
              </a:solidFill>
              <a:latin typeface="+mn-lt"/>
              <a:ea typeface="+mn-ea"/>
              <a:cs typeface="+mn-cs"/>
            </a:rPr>
            <a:t>- Used with the 3 “Shreds” and CW</a:t>
          </a:r>
        </a:p>
        <a:p>
          <a:pPr>
            <a:buNone/>
          </a:pPr>
          <a:r>
            <a:rPr lang="en-US" sz="800" i="1" kern="1200" dirty="0">
              <a:solidFill>
                <a:srgbClr val="454D55"/>
              </a:solidFill>
              <a:latin typeface="+mn-lt"/>
              <a:ea typeface="+mn-ea"/>
              <a:cs typeface="+mn-cs"/>
            </a:rPr>
            <a:t>- Attributed to Sandworm (Russia)</a:t>
          </a:r>
        </a:p>
      </dgm:t>
    </dgm:pt>
    <dgm:pt modelId="{26C37286-A207-4C3A-8F03-B64C4EB72DB8}" type="parTrans" cxnId="{47F4D29A-7D65-4C2F-8677-61780F0F1118}">
      <dgm:prSet/>
      <dgm:spPr/>
      <dgm:t>
        <a:bodyPr/>
        <a:lstStyle/>
        <a:p>
          <a:endParaRPr lang="en-US"/>
        </a:p>
      </dgm:t>
    </dgm:pt>
    <dgm:pt modelId="{258C30B8-1EDE-458F-9BAB-BD0E5C8E1BF9}" type="sibTrans" cxnId="{47F4D29A-7D65-4C2F-8677-61780F0F1118}">
      <dgm:prSet/>
      <dgm:spPr/>
      <dgm:t>
        <a:bodyPr/>
        <a:lstStyle/>
        <a:p>
          <a:endParaRPr lang="en-US"/>
        </a:p>
      </dgm:t>
    </dgm:pt>
    <dgm:pt modelId="{1827863D-2FA1-48D1-81C4-0E7D31ADB47E}">
      <dgm:prSet custT="1"/>
      <dgm:spPr>
        <a:xfrm>
          <a:off x="4315920" y="3128391"/>
          <a:ext cx="2434621" cy="993519"/>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Targeted UA &amp; PO logistics orgs</a:t>
          </a:r>
        </a:p>
        <a:p>
          <a:pPr>
            <a:buNone/>
          </a:pPr>
          <a:r>
            <a:rPr lang="en-US" sz="800" i="1" kern="1200" dirty="0">
              <a:solidFill>
                <a:srgbClr val="454D55"/>
              </a:solidFill>
              <a:latin typeface="+mn-lt"/>
              <a:ea typeface="+mn-ea"/>
              <a:cs typeface="+mn-cs"/>
            </a:rPr>
            <a:t>- Ransomware with 3 delivery mechanisms</a:t>
          </a:r>
        </a:p>
        <a:p>
          <a:pPr>
            <a:buNone/>
          </a:pPr>
          <a:r>
            <a:rPr lang="en-US" sz="800" i="1" kern="1200" dirty="0">
              <a:solidFill>
                <a:srgbClr val="454D55"/>
              </a:solidFill>
              <a:latin typeface="+mn-lt"/>
              <a:ea typeface="+mn-ea"/>
              <a:cs typeface="+mn-cs"/>
            </a:rPr>
            <a:t>- Attributed to IRIDIUM (Russia)</a:t>
          </a:r>
        </a:p>
      </dgm:t>
    </dgm:pt>
    <dgm:pt modelId="{B426C98F-7250-4E9E-84CB-E9FC83F8CB06}" type="parTrans" cxnId="{7749B4AD-5089-49E7-8F6B-1B2382C9B50E}">
      <dgm:prSet/>
      <dgm:spPr/>
      <dgm:t>
        <a:bodyPr/>
        <a:lstStyle/>
        <a:p>
          <a:endParaRPr lang="en-US"/>
        </a:p>
      </dgm:t>
    </dgm:pt>
    <dgm:pt modelId="{D0D7EB30-49F6-43D6-AF40-1B9302B3ADF0}" type="sibTrans" cxnId="{7749B4AD-5089-49E7-8F6B-1B2382C9B50E}">
      <dgm:prSet/>
      <dgm:spPr/>
      <dgm:t>
        <a:bodyPr/>
        <a:lstStyle/>
        <a:p>
          <a:endParaRPr lang="en-US"/>
        </a:p>
      </dgm:t>
    </dgm:pt>
    <dgm:pt modelId="{CF564C6C-7771-4FD5-B851-B5B84730268F}">
      <dgm:prSet custT="1"/>
      <dgm:spPr>
        <a:xfrm>
          <a:off x="5699227" y="172174"/>
          <a:ext cx="2434621" cy="1233334"/>
        </a:xfrm>
        <a:prstGeom prst="rect">
          <a:avLst/>
        </a:prstGeom>
        <a:solidFill>
          <a:srgbClr val="E6E6E6">
            <a:alpha val="90000"/>
          </a:srgbClr>
        </a:solidFill>
        <a:ln w="12700" cap="flat" cmpd="sng" algn="ctr">
          <a:noFill/>
          <a:prstDash val="solid"/>
          <a:miter lim="800000"/>
        </a:ln>
        <a:effectLst/>
      </dgm:spPr>
      <dgm:t>
        <a:bodyPr/>
        <a:lstStyle/>
        <a:p>
          <a:pPr>
            <a:buNone/>
          </a:pPr>
          <a:r>
            <a:rPr lang="en-US" sz="800" i="1" kern="1200" dirty="0">
              <a:solidFill>
                <a:srgbClr val="454D55"/>
              </a:solidFill>
              <a:latin typeface="+mn-lt"/>
              <a:ea typeface="+mn-ea"/>
              <a:cs typeface="+mn-cs"/>
            </a:rPr>
            <a:t>- Still being used as of this writing</a:t>
          </a:r>
        </a:p>
        <a:p>
          <a:pPr>
            <a:buNone/>
          </a:pPr>
          <a:r>
            <a:rPr lang="en-US" sz="800" i="1" kern="1200" dirty="0">
              <a:solidFill>
                <a:srgbClr val="454D55"/>
              </a:solidFill>
              <a:latin typeface="+mn-lt"/>
              <a:ea typeface="+mn-ea"/>
              <a:cs typeface="+mn-cs"/>
            </a:rPr>
            <a:t>- Pseudo-ransomware and polymorphic worm</a:t>
          </a:r>
        </a:p>
        <a:p>
          <a:pPr>
            <a:buNone/>
          </a:pPr>
          <a:r>
            <a:rPr lang="en-US" sz="800" i="1" kern="1200" dirty="0">
              <a:solidFill>
                <a:srgbClr val="454D55"/>
              </a:solidFill>
              <a:latin typeface="+mn-lt"/>
              <a:ea typeface="+mn-ea"/>
              <a:cs typeface="+mn-cs"/>
            </a:rPr>
            <a:t>- Thousands of samples discovered</a:t>
          </a:r>
        </a:p>
        <a:p>
          <a:pPr>
            <a:buNone/>
          </a:pPr>
          <a:r>
            <a:rPr lang="en-US" sz="800" i="1" kern="1200" dirty="0">
              <a:solidFill>
                <a:srgbClr val="454D55"/>
              </a:solidFill>
              <a:latin typeface="+mn-lt"/>
              <a:ea typeface="+mn-ea"/>
              <a:cs typeface="+mn-cs"/>
            </a:rPr>
            <a:t>- Unknown attribution</a:t>
          </a:r>
        </a:p>
      </dgm:t>
    </dgm:pt>
    <dgm:pt modelId="{5A57A755-D716-4DC9-9A51-20693042AFC8}" type="parTrans" cxnId="{5F80C7E1-A7BD-418E-A665-3DAF3DEDF5A4}">
      <dgm:prSet/>
      <dgm:spPr/>
      <dgm:t>
        <a:bodyPr/>
        <a:lstStyle/>
        <a:p>
          <a:endParaRPr lang="en-US"/>
        </a:p>
      </dgm:t>
    </dgm:pt>
    <dgm:pt modelId="{024A7FBC-BB10-4242-BAF3-82678A4C13DA}" type="sibTrans" cxnId="{5F80C7E1-A7BD-418E-A665-3DAF3DEDF5A4}">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xfrm>
          <a:off x="0" y="2266950"/>
          <a:ext cx="110664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7">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7"/>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7"/>
      <dgm:spPr>
        <a:xfrm>
          <a:off x="1383307" y="1949577"/>
          <a:ext cx="0" cy="317373"/>
        </a:xfrm>
        <a:prstGeom prst="line">
          <a:avLst/>
        </a:prstGeom>
        <a:noFill/>
        <a:ln w="19050" cap="flat" cmpd="sng" algn="ctr">
          <a:solidFill>
            <a:srgbClr val="808080"/>
          </a:solidFill>
          <a:prstDash val="solid"/>
          <a:miter lim="800000"/>
        </a:ln>
        <a:effectLst/>
      </dgm:spPr>
    </dgm:pt>
    <dgm:pt modelId="{6D7F9BE3-3008-4E5E-96F3-C71D72649902}" type="pres">
      <dgm:prSet presAssocID="{D423FB80-F2BD-4DDE-80B1-76F84FE09A02}" presName="ConnectorPoint" presStyleLbl="node1" presStyleIdx="0" presStyleCnt="7"/>
      <dgm:spPr>
        <a:xfrm rot="2700000">
          <a:off x="1348042" y="2231684"/>
          <a:ext cx="70530" cy="70530"/>
        </a:xfrm>
        <a:prstGeom prst="ellipse">
          <a:avLst/>
        </a:prstGeom>
        <a:solidFill>
          <a:srgbClr val="A67C52"/>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1" presStyleCnt="7">
        <dgm:presLayoutVars>
          <dgm:chMax val="1"/>
          <dgm:chPref val="1"/>
          <dgm:bulletEnabled val="1"/>
        </dgm:presLayoutVars>
      </dgm:prSet>
      <dgm:spPr/>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1" presStyleCnt="7"/>
      <dgm:spPr/>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1" presStyleCnt="7"/>
      <dgm:spPr>
        <a:xfrm>
          <a:off x="2766615" y="2266949"/>
          <a:ext cx="0" cy="317373"/>
        </a:xfrm>
        <a:prstGeom prst="line">
          <a:avLst/>
        </a:prstGeom>
        <a:noFill/>
        <a:ln w="19050" cap="flat" cmpd="sng" algn="ctr">
          <a:solidFill>
            <a:srgbClr val="808080"/>
          </a:solidFill>
          <a:prstDash val="solid"/>
          <a:miter lim="800000"/>
        </a:ln>
        <a:effectLst/>
      </dgm:spPr>
    </dgm:pt>
    <dgm:pt modelId="{D10813CD-B7B7-4CC7-9B2D-B5AE3D30A4DA}" type="pres">
      <dgm:prSet presAssocID="{F01D5F9E-ABC5-4560-ACB4-E6CFBC60BFF2}" presName="ConnectorPoint" presStyleLbl="node1" presStyleIdx="1" presStyleCnt="7"/>
      <dgm:spPr>
        <a:xfrm rot="2700000">
          <a:off x="2731350" y="2231684"/>
          <a:ext cx="70530" cy="70530"/>
        </a:xfrm>
        <a:prstGeom prst="ellipse">
          <a:avLst/>
        </a:prstGeom>
        <a:solidFill>
          <a:srgbClr val="A67C52"/>
        </a:solidFill>
        <a:ln w="6350" cap="flat" cmpd="sng" algn="ctr">
          <a:noFill/>
          <a:prstDash val="solid"/>
          <a:miter lim="800000"/>
        </a:ln>
        <a:effectLst/>
      </dgm:spPr>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2" presStyleCnt="7">
        <dgm:presLayoutVars>
          <dgm:chMax val="1"/>
          <dgm:chPref val="1"/>
          <dgm:bulletEnabled val="1"/>
        </dgm:presLayoutVars>
      </dgm:prSet>
      <dgm:spPr/>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2" presStyleCnt="7"/>
      <dgm:spPr/>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2" presStyleCnt="7"/>
      <dgm:spPr>
        <a:xfrm>
          <a:off x="4149923" y="1949577"/>
          <a:ext cx="0" cy="317373"/>
        </a:xfrm>
        <a:prstGeom prst="line">
          <a:avLst/>
        </a:prstGeom>
        <a:noFill/>
        <a:ln w="19050" cap="flat" cmpd="sng" algn="ctr">
          <a:solidFill>
            <a:srgbClr val="808080"/>
          </a:solidFill>
          <a:prstDash val="solid"/>
          <a:miter lim="800000"/>
        </a:ln>
        <a:effectLst/>
      </dgm:spPr>
    </dgm:pt>
    <dgm:pt modelId="{FE89438A-B301-4219-9492-D30967496E8F}" type="pres">
      <dgm:prSet presAssocID="{454D56AF-0D14-43A4-A4AA-2274946C5116}" presName="ConnectorPoint" presStyleLbl="node1" presStyleIdx="2" presStyleCnt="7"/>
      <dgm:spPr>
        <a:xfrm rot="2700000">
          <a:off x="4114657" y="2231684"/>
          <a:ext cx="70530" cy="70530"/>
        </a:xfrm>
        <a:prstGeom prst="ellipse">
          <a:avLst/>
        </a:prstGeom>
        <a:solidFill>
          <a:srgbClr val="A67C52"/>
        </a:solidFill>
        <a:ln w="6350" cap="flat" cmpd="sng" algn="ctr">
          <a:noFill/>
          <a:prstDash val="solid"/>
          <a:miter lim="800000"/>
        </a:ln>
        <a:effectLst/>
      </dgm:spPr>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3" presStyleCnt="7">
        <dgm:presLayoutVars>
          <dgm:chMax val="1"/>
          <dgm:chPref val="1"/>
          <dgm:bulletEnabled val="1"/>
        </dgm:presLayoutVars>
      </dgm:prSet>
      <dgm:spPr/>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3" presStyleCnt="7"/>
      <dgm:spPr/>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3" presStyleCnt="7"/>
      <dgm:spPr>
        <a:xfrm>
          <a:off x="5533230" y="2266949"/>
          <a:ext cx="0" cy="317373"/>
        </a:xfrm>
        <a:prstGeom prst="line">
          <a:avLst/>
        </a:prstGeom>
        <a:noFill/>
        <a:ln w="19050" cap="flat" cmpd="sng" algn="ctr">
          <a:solidFill>
            <a:srgbClr val="808080"/>
          </a:solidFill>
          <a:prstDash val="solid"/>
          <a:miter lim="800000"/>
        </a:ln>
        <a:effectLst/>
      </dgm:spPr>
    </dgm:pt>
    <dgm:pt modelId="{C574381E-6C24-436D-B265-4BCFEFA46591}" type="pres">
      <dgm:prSet presAssocID="{A7F4784E-75AE-4F03-B342-C71355D1ACCF}" presName="ConnectorPoint" presStyleLbl="node1" presStyleIdx="3" presStyleCnt="7"/>
      <dgm:spPr>
        <a:xfrm rot="2700000">
          <a:off x="5497965" y="2231684"/>
          <a:ext cx="70530" cy="70530"/>
        </a:xfrm>
        <a:prstGeom prst="ellipse">
          <a:avLst/>
        </a:prstGeom>
        <a:solidFill>
          <a:srgbClr val="A67C52"/>
        </a:solidFill>
        <a:ln w="6350" cap="flat" cmpd="sng" algn="ctr">
          <a:noFill/>
          <a:prstDash val="solid"/>
          <a:miter lim="800000"/>
        </a:ln>
        <a:effectLst/>
      </dgm:spPr>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4" presStyleCnt="7">
        <dgm:presLayoutVars>
          <dgm:chMax val="1"/>
          <dgm:chPref val="1"/>
          <dgm:bulletEnabled val="1"/>
        </dgm:presLayoutVars>
      </dgm:prSet>
      <dgm:spPr/>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4" presStyleCnt="7"/>
      <dgm:spPr/>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4" presStyleCnt="7"/>
      <dgm:spPr>
        <a:xfrm>
          <a:off x="6916538" y="1949577"/>
          <a:ext cx="0" cy="317373"/>
        </a:xfrm>
        <a:prstGeom prst="line">
          <a:avLst/>
        </a:prstGeom>
        <a:noFill/>
        <a:ln w="19050" cap="flat" cmpd="sng" algn="ctr">
          <a:solidFill>
            <a:srgbClr val="808080"/>
          </a:solidFill>
          <a:prstDash val="solid"/>
          <a:miter lim="800000"/>
        </a:ln>
        <a:effectLst/>
      </dgm:spPr>
    </dgm:pt>
    <dgm:pt modelId="{F2E81385-B138-4A59-9452-A3C9AC4F2012}" type="pres">
      <dgm:prSet presAssocID="{A59C9EB4-4836-41EA-88FC-E68E29755DEF}" presName="ConnectorPoint" presStyleLbl="node1" presStyleIdx="4" presStyleCnt="7"/>
      <dgm:spPr>
        <a:xfrm rot="2700000">
          <a:off x="6881273" y="2231684"/>
          <a:ext cx="70530" cy="70530"/>
        </a:xfrm>
        <a:prstGeom prst="ellipse">
          <a:avLst/>
        </a:prstGeom>
        <a:solidFill>
          <a:srgbClr val="A67C52"/>
        </a:solidFill>
        <a:ln w="6350" cap="flat" cmpd="sng" algn="ctr">
          <a:noFill/>
          <a:prstDash val="solid"/>
          <a:miter lim="800000"/>
        </a:ln>
        <a:effectLst/>
      </dgm:spPr>
    </dgm:pt>
    <dgm:pt modelId="{00C34F8E-67EA-485C-B754-5C6C9BC871C5}" type="pres">
      <dgm:prSet presAssocID="{A59C9EB4-4836-41EA-88FC-E68E29755DEF}" presName="EmptyPlaceHolder" presStyleCnt="0"/>
      <dgm:spPr/>
    </dgm:pt>
    <dgm:pt modelId="{E2C470F7-A894-4A64-A64E-235B0E510421}" type="pres">
      <dgm:prSet presAssocID="{62C75627-0A71-4E35-B62B-749D8AB3C189}"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5" presStyleCnt="7">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5" presStyleCnt="7"/>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5" presStyleCnt="7"/>
      <dgm:spPr>
        <a:xfrm>
          <a:off x="8299846" y="2266949"/>
          <a:ext cx="0" cy="317373"/>
        </a:xfrm>
        <a:prstGeom prst="line">
          <a:avLst/>
        </a:prstGeom>
        <a:noFill/>
        <a:ln w="19050" cap="flat" cmpd="sng" algn="ctr">
          <a:solidFill>
            <a:srgbClr val="808080"/>
          </a:solidFill>
          <a:prstDash val="solid"/>
          <a:miter lim="800000"/>
        </a:ln>
        <a:effectLst/>
      </dgm:spPr>
    </dgm:pt>
    <dgm:pt modelId="{8E0947F0-E28B-4B2E-B1D6-BFEED1AF012B}" type="pres">
      <dgm:prSet presAssocID="{2DC4903D-31E8-4ED6-875F-63877788B702}" presName="ConnectorPoint" presStyleLbl="node1" presStyleIdx="5" presStyleCnt="7"/>
      <dgm:spPr>
        <a:xfrm rot="2700000">
          <a:off x="8264581" y="2231684"/>
          <a:ext cx="70530" cy="70530"/>
        </a:xfrm>
        <a:prstGeom prst="ellipse">
          <a:avLst/>
        </a:prstGeom>
        <a:solidFill>
          <a:srgbClr val="A67C52"/>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6" presStyleCnt="7">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6" presStyleCnt="7"/>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6" presStyleCnt="7"/>
      <dgm:spPr>
        <a:xfrm>
          <a:off x="9683154" y="1949577"/>
          <a:ext cx="0" cy="317373"/>
        </a:xfrm>
        <a:prstGeom prst="line">
          <a:avLst/>
        </a:prstGeom>
        <a:noFill/>
        <a:ln w="19050" cap="flat" cmpd="sng" algn="ctr">
          <a:solidFill>
            <a:srgbClr val="808080"/>
          </a:solidFill>
          <a:prstDash val="solid"/>
          <a:miter lim="800000"/>
        </a:ln>
        <a:effectLst/>
      </dgm:spPr>
    </dgm:pt>
    <dgm:pt modelId="{53B98CC0-1029-46A6-8053-0933F88F7705}" type="pres">
      <dgm:prSet presAssocID="{8A93A940-284B-49B0-9D89-5FA2B3B3C7E5}" presName="ConnectorPoint" presStyleLbl="node1" presStyleIdx="6" presStyleCnt="7"/>
      <dgm:spPr>
        <a:xfrm rot="2700000">
          <a:off x="9647888" y="2231684"/>
          <a:ext cx="70530" cy="70530"/>
        </a:xfrm>
        <a:prstGeom prst="ellipse">
          <a:avLst/>
        </a:prstGeom>
        <a:solidFill>
          <a:srgbClr val="A67C52"/>
        </a:solidFill>
        <a:ln w="6350" cap="flat" cmpd="sng" algn="ctr">
          <a:noFill/>
          <a:prstDash val="solid"/>
          <a:miter lim="800000"/>
        </a:ln>
        <a:effectLst/>
      </dgm:spPr>
    </dgm:pt>
    <dgm:pt modelId="{ED7FD386-E91E-4500-9B1B-A5B2EA2DCD9E}" type="pres">
      <dgm:prSet presAssocID="{8A93A940-284B-49B0-9D89-5FA2B3B3C7E5}" presName="EmptyPlaceHolder" presStyleCnt="0"/>
      <dgm:spPr/>
    </dgm:pt>
  </dgm:ptLst>
  <dgm:cxnLst>
    <dgm:cxn modelId="{EADCFF1E-172D-4C2D-BDB4-9D2B19597296}" type="presOf" srcId="{47BE8E0B-496B-44FC-825E-C2A10D821DC9}" destId="{A01D9671-7007-4F3F-98D6-A9730C5B45E4}" srcOrd="0" destOrd="0" presId="urn:microsoft.com/office/officeart/2017/3/layout/HorizontalLabelsTimeline"/>
    <dgm:cxn modelId="{C2A8B52A-540B-46B5-A43B-27FAF06A13EF}" srcId="{FF3CD410-5E2E-4080-A893-907D31D22CB3}" destId="{A59C9EB4-4836-41EA-88FC-E68E29755DEF}" srcOrd="4" destOrd="0" parTransId="{C486CA18-5D6B-49AD-B92C-52313E993EC5}" sibTransId="{62C75627-0A71-4E35-B62B-749D8AB3C189}"/>
    <dgm:cxn modelId="{5A3B2130-5035-4E61-92B1-343AA432C9DF}" srcId="{FF3CD410-5E2E-4080-A893-907D31D22CB3}" destId="{454D56AF-0D14-43A4-A4AA-2274946C5116}" srcOrd="2" destOrd="0" parTransId="{340931FA-0A09-49B9-99A7-6650F93FDC08}" sibTransId="{511F28C0-50D9-4CBB-862C-2AD0ACC17105}"/>
    <dgm:cxn modelId="{33DFDD33-182D-44AF-9877-B1DCECE3CC9D}" srcId="{FF3CD410-5E2E-4080-A893-907D31D22CB3}" destId="{A7F4784E-75AE-4F03-B342-C71355D1ACCF}" srcOrd="3" destOrd="0" parTransId="{E8170CB0-7D27-4024-BF4D-F79F86202313}" sibTransId="{3078DB00-0C2A-4587-8661-74E5E36CBCA7}"/>
    <dgm:cxn modelId="{4F0EAB3D-D6DC-4270-A428-F626A2666D2A}" type="presOf" srcId="{8A93A940-284B-49B0-9D89-5FA2B3B3C7E5}" destId="{A7F04B95-81DC-4C70-990B-FEE82F4C63E7}" srcOrd="0" destOrd="0" presId="urn:microsoft.com/office/officeart/2017/3/layout/HorizontalLabelsTimeline"/>
    <dgm:cxn modelId="{C436E05B-3981-4E5A-BD66-5DBD06BC52A1}" type="presOf" srcId="{F01D5F9E-ABC5-4560-ACB4-E6CFBC60BFF2}" destId="{5C68C37A-C349-49AE-97A1-63D110D2C7D1}" srcOrd="0" destOrd="0" presId="urn:microsoft.com/office/officeart/2017/3/layout/HorizontalLabelsTimeline"/>
    <dgm:cxn modelId="{982D7B44-1518-4DD0-82D4-8A3901DD95E9}" srcId="{FF3CD410-5E2E-4080-A893-907D31D22CB3}" destId="{8A93A940-284B-49B0-9D89-5FA2B3B3C7E5}" srcOrd="6" destOrd="0" parTransId="{CD96219D-3688-4138-ACC9-901ED9FEACCC}" sibTransId="{E0447E4A-3C15-4884-AEBE-804149EBD331}"/>
    <dgm:cxn modelId="{4B61AF65-3991-4A24-9475-D4AA0127738F}" srcId="{FF3CD410-5E2E-4080-A893-907D31D22CB3}" destId="{F01D5F9E-ABC5-4560-ACB4-E6CFBC60BFF2}" srcOrd="1" destOrd="0" parTransId="{FEAC3315-4B36-4E3C-89B3-70A50C7F13CC}" sibTransId="{36ABC0D0-B41E-401C-840C-2AFBE73989B4}"/>
    <dgm:cxn modelId="{A319CB69-6926-431D-A805-EACBFA83FA66}" srcId="{FF3CD410-5E2E-4080-A893-907D31D22CB3}" destId="{2DC4903D-31E8-4ED6-875F-63877788B702}" srcOrd="5"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59B27383-B045-4BF7-93D0-B9D2CB156BC5}" type="presOf" srcId="{1827863D-2FA1-48D1-81C4-0E7D31ADB47E}" destId="{95B1E40E-26D9-44C8-A99F-14EA44505DF3}" srcOrd="0" destOrd="0" presId="urn:microsoft.com/office/officeart/2017/3/layout/HorizontalLabelsTimeline"/>
    <dgm:cxn modelId="{270F1A8F-053B-4B29-B86C-B8D01B394942}" type="presOf" srcId="{CF564C6C-7771-4FD5-B851-B5B84730268F}" destId="{FE14A9FC-66E7-4679-B63E-054F98E59204}"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47F4D29A-7D65-4C2F-8677-61780F0F1118}" srcId="{F01D5F9E-ABC5-4560-ACB4-E6CFBC60BFF2}" destId="{47BE8E0B-496B-44FC-825E-C2A10D821DC9}" srcOrd="0" destOrd="0" parTransId="{26C37286-A207-4C3A-8F03-B64C4EB72DB8}" sibTransId="{258C30B8-1EDE-458F-9BAB-BD0E5C8E1BF9}"/>
    <dgm:cxn modelId="{68D35F9D-DABF-4E5A-94D4-F988D8E84907}" srcId="{D423FB80-F2BD-4DDE-80B1-76F84FE09A02}" destId="{245E128E-7700-4C91-9411-CDD1DCA94D67}" srcOrd="0" destOrd="0" parTransId="{B4D95EBA-0423-4AFA-B379-E030341B1F23}" sibTransId="{4963BA97-D4C5-477B-9B0D-68DB38F61579}"/>
    <dgm:cxn modelId="{2C87A39F-871C-45C6-8C22-A8C358151D70}" type="presOf" srcId="{A7F4784E-75AE-4F03-B342-C71355D1ACCF}" destId="{CBCB6B30-5D46-4B19-B9DE-C0B7FB057712}" srcOrd="0" destOrd="0" presId="urn:microsoft.com/office/officeart/2017/3/layout/HorizontalLabelsTimeline"/>
    <dgm:cxn modelId="{078029A2-947D-4D6B-B786-5B31CB659BA9}" type="presOf" srcId="{A59C9EB4-4836-41EA-88FC-E68E29755DEF}" destId="{88F6D506-033B-4CA4-9572-41E373A6B43C}" srcOrd="0" destOrd="0" presId="urn:microsoft.com/office/officeart/2017/3/layout/HorizontalLabelsTimeline"/>
    <dgm:cxn modelId="{F235FFA2-7CA0-45AA-B8F8-6565B3CBFFC6}" type="presOf" srcId="{6BA5F3BE-D53A-42E0-A7FE-674B99BD07E6}" destId="{725F2AEF-0925-4411-A89A-5976D96BC3B1}" srcOrd="0" destOrd="0" presId="urn:microsoft.com/office/officeart/2017/3/layout/HorizontalLabelsTimeline"/>
    <dgm:cxn modelId="{7749B4AD-5089-49E7-8F6B-1B2382C9B50E}" srcId="{A7F4784E-75AE-4F03-B342-C71355D1ACCF}" destId="{1827863D-2FA1-48D1-81C4-0E7D31ADB47E}" srcOrd="0" destOrd="0" parTransId="{B426C98F-7250-4E9E-84CB-E9FC83F8CB06}" sibTransId="{D0D7EB30-49F6-43D6-AF40-1B9302B3ADF0}"/>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86572D2-DD3E-469C-B4C6-FC405845D66C}" type="presOf" srcId="{3280BE73-5C4D-4941-9102-E5930904556F}" destId="{04897CD2-CF6F-4A55-8E79-1E7393B07B06}" srcOrd="0" destOrd="0" presId="urn:microsoft.com/office/officeart/2017/3/layout/HorizontalLabelsTimeline"/>
    <dgm:cxn modelId="{0850A4D5-F517-4BE2-AE27-9281E3729461}" type="presOf" srcId="{454D56AF-0D14-43A4-A4AA-2274946C5116}" destId="{C5503B6E-C1DB-44F5-ABB8-38EF445ED1E8}"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25113ECB-44A4-43A3-B2D0-D47302F35B26}" type="presParOf" srcId="{4C5F54B5-504F-4069-AF1D-9A370FBD268C}" destId="{C7F26193-F277-4FC2-96E8-E896E5EFC9BC}" srcOrd="2" destOrd="0" presId="urn:microsoft.com/office/officeart/2017/3/layout/HorizontalLabelsTimeline"/>
    <dgm:cxn modelId="{AEF2036D-29F6-4431-8357-64776A18B655}" type="presParOf" srcId="{C7F26193-F277-4FC2-96E8-E896E5EFC9BC}" destId="{5C68C37A-C349-49AE-97A1-63D110D2C7D1}" srcOrd="0" destOrd="0" presId="urn:microsoft.com/office/officeart/2017/3/layout/HorizontalLabelsTimeline"/>
    <dgm:cxn modelId="{51F9D33C-AECD-4F33-B2DA-43CF6B93002F}" type="presParOf" srcId="{C7F26193-F277-4FC2-96E8-E896E5EFC9BC}" destId="{3E3F09C6-0C94-40B1-A308-6929444363D4}" srcOrd="1" destOrd="0" presId="urn:microsoft.com/office/officeart/2017/3/layout/HorizontalLabelsTimeline"/>
    <dgm:cxn modelId="{17B9A51D-D490-4C54-B91D-5CD40783571D}" type="presParOf" srcId="{3E3F09C6-0C94-40B1-A308-6929444363D4}" destId="{A01D9671-7007-4F3F-98D6-A9730C5B45E4}" srcOrd="0" destOrd="0" presId="urn:microsoft.com/office/officeart/2017/3/layout/HorizontalLabelsTimeline"/>
    <dgm:cxn modelId="{A6AAA60B-E979-47B8-A997-DB62C715690F}" type="presParOf" srcId="{3E3F09C6-0C94-40B1-A308-6929444363D4}" destId="{65C95A24-31B5-46D2-BCB4-07372ABDD6F2}" srcOrd="1" destOrd="0" presId="urn:microsoft.com/office/officeart/2017/3/layout/HorizontalLabelsTimeline"/>
    <dgm:cxn modelId="{05694172-1DAF-4D9C-BBD9-0794366FCD56}" type="presParOf" srcId="{C7F26193-F277-4FC2-96E8-E896E5EFC9BC}" destId="{D4347EDB-4883-4C4B-A672-6266C9702B5A}" srcOrd="2" destOrd="0" presId="urn:microsoft.com/office/officeart/2017/3/layout/HorizontalLabelsTimeline"/>
    <dgm:cxn modelId="{BC9943FE-1230-4FDB-A7D8-898D013B9350}" type="presParOf" srcId="{C7F26193-F277-4FC2-96E8-E896E5EFC9BC}" destId="{D10813CD-B7B7-4CC7-9B2D-B5AE3D30A4DA}" srcOrd="3" destOrd="0" presId="urn:microsoft.com/office/officeart/2017/3/layout/HorizontalLabelsTimeline"/>
    <dgm:cxn modelId="{084C9897-3EE7-44CF-9F38-C9A562B67975}" type="presParOf" srcId="{C7F26193-F277-4FC2-96E8-E896E5EFC9BC}" destId="{143FACBA-FB69-402B-8D92-68DCE90EA86A}" srcOrd="4" destOrd="0" presId="urn:microsoft.com/office/officeart/2017/3/layout/HorizontalLabelsTimeline"/>
    <dgm:cxn modelId="{3DFFAC5F-0847-4E2F-A4CD-4FB95268ED8C}" type="presParOf" srcId="{4C5F54B5-504F-4069-AF1D-9A370FBD268C}" destId="{0587E036-7F91-482C-9B0A-860FD4CCD0E2}" srcOrd="3" destOrd="0" presId="urn:microsoft.com/office/officeart/2017/3/layout/HorizontalLabelsTimeline"/>
    <dgm:cxn modelId="{0C2CFEA1-3FB4-47D5-BA0C-2B2C20EB640F}" type="presParOf" srcId="{4C5F54B5-504F-4069-AF1D-9A370FBD268C}" destId="{795AD8F1-7B20-410C-90F4-2E04F4F4C93D}" srcOrd="4" destOrd="0" presId="urn:microsoft.com/office/officeart/2017/3/layout/HorizontalLabelsTimeline"/>
    <dgm:cxn modelId="{5EA692BD-507A-40EE-B699-B1F92E600F62}" type="presParOf" srcId="{795AD8F1-7B20-410C-90F4-2E04F4F4C93D}" destId="{C5503B6E-C1DB-44F5-ABB8-38EF445ED1E8}" srcOrd="0" destOrd="0" presId="urn:microsoft.com/office/officeart/2017/3/layout/HorizontalLabelsTimeline"/>
    <dgm:cxn modelId="{84215AA0-8ED4-45B6-8451-521906DE0059}" type="presParOf" srcId="{795AD8F1-7B20-410C-90F4-2E04F4F4C93D}" destId="{FD7DE90B-3DDE-4250-BB93-6AFB95DB30C9}" srcOrd="1" destOrd="0" presId="urn:microsoft.com/office/officeart/2017/3/layout/HorizontalLabelsTimeline"/>
    <dgm:cxn modelId="{CD1AF92D-7CB7-4156-9C24-3DD50EA4D129}" type="presParOf" srcId="{FD7DE90B-3DDE-4250-BB93-6AFB95DB30C9}" destId="{04897CD2-CF6F-4A55-8E79-1E7393B07B06}" srcOrd="0" destOrd="0" presId="urn:microsoft.com/office/officeart/2017/3/layout/HorizontalLabelsTimeline"/>
    <dgm:cxn modelId="{E596D201-A9A8-46AA-BA6C-731E186DBB6C}" type="presParOf" srcId="{FD7DE90B-3DDE-4250-BB93-6AFB95DB30C9}" destId="{30F499EF-86B9-43D4-9E36-2ADCD18D3C55}" srcOrd="1" destOrd="0" presId="urn:microsoft.com/office/officeart/2017/3/layout/HorizontalLabelsTimeline"/>
    <dgm:cxn modelId="{7D0F95A1-0D0D-4B3A-AD37-1D9E68A59E7B}" type="presParOf" srcId="{795AD8F1-7B20-410C-90F4-2E04F4F4C93D}" destId="{73ACB8E4-FFC1-49E5-BB46-1EBD63F3BF67}" srcOrd="2" destOrd="0" presId="urn:microsoft.com/office/officeart/2017/3/layout/HorizontalLabelsTimeline"/>
    <dgm:cxn modelId="{A5FB3F07-307E-4B9C-AF1B-722131ED4362}" type="presParOf" srcId="{795AD8F1-7B20-410C-90F4-2E04F4F4C93D}" destId="{FE89438A-B301-4219-9492-D30967496E8F}" srcOrd="3" destOrd="0" presId="urn:microsoft.com/office/officeart/2017/3/layout/HorizontalLabelsTimeline"/>
    <dgm:cxn modelId="{2F2BB858-3070-4463-950E-16B32D1FC1A0}" type="presParOf" srcId="{795AD8F1-7B20-410C-90F4-2E04F4F4C93D}" destId="{80E00C49-A058-42B1-B4A9-8FC8989D4F58}" srcOrd="4" destOrd="0" presId="urn:microsoft.com/office/officeart/2017/3/layout/HorizontalLabelsTimeline"/>
    <dgm:cxn modelId="{4CFFAECA-C6E6-463A-90AA-C4DEAB87918A}" type="presParOf" srcId="{4C5F54B5-504F-4069-AF1D-9A370FBD268C}" destId="{396E0C2C-79C3-4FCA-B5E5-8B3C2758C30F}" srcOrd="5" destOrd="0" presId="urn:microsoft.com/office/officeart/2017/3/layout/HorizontalLabelsTimeline"/>
    <dgm:cxn modelId="{28A719F5-6237-4C83-8EB7-BB9ACE657CCA}" type="presParOf" srcId="{4C5F54B5-504F-4069-AF1D-9A370FBD268C}" destId="{866B658A-D972-4AD8-A7E6-4082FD2CB001}" srcOrd="6" destOrd="0" presId="urn:microsoft.com/office/officeart/2017/3/layout/HorizontalLabelsTimeline"/>
    <dgm:cxn modelId="{E55C2317-CDB7-4C64-95C4-C04303FBB96A}" type="presParOf" srcId="{866B658A-D972-4AD8-A7E6-4082FD2CB001}" destId="{CBCB6B30-5D46-4B19-B9DE-C0B7FB057712}" srcOrd="0" destOrd="0" presId="urn:microsoft.com/office/officeart/2017/3/layout/HorizontalLabelsTimeline"/>
    <dgm:cxn modelId="{2E742A39-B2D8-41E7-938B-B4FE7E0F1794}" type="presParOf" srcId="{866B658A-D972-4AD8-A7E6-4082FD2CB001}" destId="{746F6004-1265-4B16-B698-179F0477DB3D}" srcOrd="1" destOrd="0" presId="urn:microsoft.com/office/officeart/2017/3/layout/HorizontalLabelsTimeline"/>
    <dgm:cxn modelId="{000BAB58-4AA6-43D9-89B5-0C604F29C6EA}" type="presParOf" srcId="{746F6004-1265-4B16-B698-179F0477DB3D}" destId="{95B1E40E-26D9-44C8-A99F-14EA44505DF3}" srcOrd="0" destOrd="0" presId="urn:microsoft.com/office/officeart/2017/3/layout/HorizontalLabelsTimeline"/>
    <dgm:cxn modelId="{6D12DD85-6CC0-441A-BB74-D3B24BE9ECF2}" type="presParOf" srcId="{746F6004-1265-4B16-B698-179F0477DB3D}" destId="{752FC6D6-93A6-414C-B65D-6F2858E07E0C}" srcOrd="1" destOrd="0" presId="urn:microsoft.com/office/officeart/2017/3/layout/HorizontalLabelsTimeline"/>
    <dgm:cxn modelId="{6CE5E65F-BF35-4F9A-9FAC-9FD84A211FC6}" type="presParOf" srcId="{866B658A-D972-4AD8-A7E6-4082FD2CB001}" destId="{BBBD3B06-9C30-48DB-A77E-5A358B1C6E78}" srcOrd="2" destOrd="0" presId="urn:microsoft.com/office/officeart/2017/3/layout/HorizontalLabelsTimeline"/>
    <dgm:cxn modelId="{457B6E85-E149-4279-81E9-511D2D038B9A}" type="presParOf" srcId="{866B658A-D972-4AD8-A7E6-4082FD2CB001}" destId="{C574381E-6C24-436D-B265-4BCFEFA46591}" srcOrd="3" destOrd="0" presId="urn:microsoft.com/office/officeart/2017/3/layout/HorizontalLabelsTimeline"/>
    <dgm:cxn modelId="{376FD1F8-A0AB-4CA9-B35C-A1F5747217B7}" type="presParOf" srcId="{866B658A-D972-4AD8-A7E6-4082FD2CB001}" destId="{CC7E7566-0B46-4E0A-B951-BFE404664D2C}" srcOrd="4" destOrd="0" presId="urn:microsoft.com/office/officeart/2017/3/layout/HorizontalLabelsTimeline"/>
    <dgm:cxn modelId="{CA63DDF8-DE3B-4E8A-886E-D787300C3FD4}" type="presParOf" srcId="{4C5F54B5-504F-4069-AF1D-9A370FBD268C}" destId="{F50C4635-5C0A-4C07-B5AD-BABD96009847}" srcOrd="7" destOrd="0" presId="urn:microsoft.com/office/officeart/2017/3/layout/HorizontalLabelsTimeline"/>
    <dgm:cxn modelId="{187F63AE-22E9-42D8-BA25-F8E70A982232}" type="presParOf" srcId="{4C5F54B5-504F-4069-AF1D-9A370FBD268C}" destId="{5667DB6C-E90F-44DB-BFD7-8570D48D28D4}" srcOrd="8" destOrd="0" presId="urn:microsoft.com/office/officeart/2017/3/layout/HorizontalLabelsTimeline"/>
    <dgm:cxn modelId="{782591FC-39B3-43EE-A99E-69B60AB63978}" type="presParOf" srcId="{5667DB6C-E90F-44DB-BFD7-8570D48D28D4}" destId="{88F6D506-033B-4CA4-9572-41E373A6B43C}" srcOrd="0" destOrd="0" presId="urn:microsoft.com/office/officeart/2017/3/layout/HorizontalLabelsTimeline"/>
    <dgm:cxn modelId="{DA98866D-BB74-46A1-B98B-9B6BDACA94E3}" type="presParOf" srcId="{5667DB6C-E90F-44DB-BFD7-8570D48D28D4}" destId="{E3303ED6-54B9-4518-AD7C-3197102106EF}" srcOrd="1" destOrd="0" presId="urn:microsoft.com/office/officeart/2017/3/layout/HorizontalLabelsTimeline"/>
    <dgm:cxn modelId="{BFB054F1-AA6C-4CA5-B7A3-FF579439BD18}" type="presParOf" srcId="{E3303ED6-54B9-4518-AD7C-3197102106EF}" destId="{FE14A9FC-66E7-4679-B63E-054F98E59204}" srcOrd="0" destOrd="0" presId="urn:microsoft.com/office/officeart/2017/3/layout/HorizontalLabelsTimeline"/>
    <dgm:cxn modelId="{6BF922DC-DA85-4710-BB6F-2CCCF2CFD764}" type="presParOf" srcId="{E3303ED6-54B9-4518-AD7C-3197102106EF}" destId="{8F1DAFAE-685A-4EC1-8FC0-2EE182F59B78}" srcOrd="1" destOrd="0" presId="urn:microsoft.com/office/officeart/2017/3/layout/HorizontalLabelsTimeline"/>
    <dgm:cxn modelId="{6907C7E4-84E2-47E3-949B-BC87F9D211CC}" type="presParOf" srcId="{5667DB6C-E90F-44DB-BFD7-8570D48D28D4}" destId="{4702B22B-8EB6-4454-9F8E-9A963F32B8A1}" srcOrd="2" destOrd="0" presId="urn:microsoft.com/office/officeart/2017/3/layout/HorizontalLabelsTimeline"/>
    <dgm:cxn modelId="{68C6501C-DCCA-438E-8565-A8631BB6C8AC}" type="presParOf" srcId="{5667DB6C-E90F-44DB-BFD7-8570D48D28D4}" destId="{F2E81385-B138-4A59-9452-A3C9AC4F2012}" srcOrd="3" destOrd="0" presId="urn:microsoft.com/office/officeart/2017/3/layout/HorizontalLabelsTimeline"/>
    <dgm:cxn modelId="{F4686330-D4C5-4698-8BC6-EF28FB9176C1}" type="presParOf" srcId="{5667DB6C-E90F-44DB-BFD7-8570D48D28D4}" destId="{00C34F8E-67EA-485C-B754-5C6C9BC871C5}" srcOrd="4" destOrd="0" presId="urn:microsoft.com/office/officeart/2017/3/layout/HorizontalLabelsTimeline"/>
    <dgm:cxn modelId="{FA06019D-A6EE-447A-894D-5FBD4FB143DA}" type="presParOf" srcId="{4C5F54B5-504F-4069-AF1D-9A370FBD268C}" destId="{E2C470F7-A894-4A64-A64E-235B0E510421}" srcOrd="9" destOrd="0" presId="urn:microsoft.com/office/officeart/2017/3/layout/HorizontalLabelsTimeline"/>
    <dgm:cxn modelId="{779E8BAE-E165-44A0-8F61-F1D6F07BA6D3}" type="presParOf" srcId="{4C5F54B5-504F-4069-AF1D-9A370FBD268C}" destId="{6AA3FB3F-E213-4147-93D1-22B952CDFE17}" srcOrd="10"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11" destOrd="0" presId="urn:microsoft.com/office/officeart/2017/3/layout/HorizontalLabelsTimeline"/>
    <dgm:cxn modelId="{DA1E98F3-DEEF-449E-A505-7BE8E77DC666}" type="presParOf" srcId="{4C5F54B5-504F-4069-AF1D-9A370FBD268C}" destId="{CB500B18-4CCC-44D0-A7EE-E63EC340604C}" srcOrd="12"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custT="1"/>
      <dgm:spPr>
        <a:xfrm>
          <a:off x="331993" y="1405509"/>
          <a:ext cx="4869243" cy="544068"/>
        </a:xfrm>
        <a:prstGeom prst="rect">
          <a:avLst/>
        </a:prstGeom>
        <a:solidFill>
          <a:srgbClr val="FF0000"/>
        </a:solidFill>
        <a:ln w="12700" cap="flat" cmpd="sng" algn="ctr">
          <a:noFill/>
          <a:prstDash val="solid"/>
          <a:miter lim="800000"/>
        </a:ln>
        <a:effectLst/>
      </dgm:spPr>
      <dgm:t>
        <a:bodyPr/>
        <a:lstStyle/>
        <a:p>
          <a:pPr>
            <a:defRPr b="1"/>
          </a:pPr>
          <a:r>
            <a:rPr lang="en-US" sz="2000" b="1" dirty="0">
              <a:solidFill>
                <a:sysClr val="window" lastClr="FFFFFF"/>
              </a:solidFill>
              <a:latin typeface="+mn-lt"/>
              <a:ea typeface="+mn-ea"/>
              <a:cs typeface="+mn-cs"/>
            </a:rPr>
            <a:t>CryWiper</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a:xfrm>
          <a:off x="331993" y="360600"/>
          <a:ext cx="4869243" cy="1044908"/>
        </a:xfrm>
        <a:prstGeom prst="rect">
          <a:avLst/>
        </a:prstGeom>
        <a:solidFill>
          <a:srgbClr val="E6E6E6">
            <a:alpha val="90000"/>
          </a:srgbClr>
        </a:solidFill>
        <a:ln w="12700" cap="flat" cmpd="sng" algn="ctr">
          <a:noFill/>
          <a:prstDash val="solid"/>
          <a:miter lim="800000"/>
        </a:ln>
        <a:effectLst/>
      </dgm:spPr>
      <dgm:t>
        <a:bodyPr/>
        <a:lstStyle/>
        <a:p>
          <a:r>
            <a:rPr lang="en-US" sz="1000" i="1" kern="1200" dirty="0">
              <a:solidFill>
                <a:srgbClr val="454D55"/>
              </a:solidFill>
              <a:latin typeface="+mn-lt"/>
              <a:ea typeface="+mn-ea"/>
              <a:cs typeface="+mn-cs"/>
            </a:rPr>
            <a:t>- Wiper that masqueraded as ransomware</a:t>
          </a:r>
        </a:p>
        <a:p>
          <a:r>
            <a:rPr lang="en-US" sz="1000" i="1" kern="1200" dirty="0">
              <a:solidFill>
                <a:srgbClr val="454D55"/>
              </a:solidFill>
              <a:latin typeface="+mn-lt"/>
              <a:ea typeface="+mn-ea"/>
              <a:cs typeface="+mn-cs"/>
            </a:rPr>
            <a:t>- Attack on Russian government entities</a:t>
          </a:r>
        </a:p>
        <a:p>
          <a:r>
            <a:rPr lang="en-US" sz="1000" i="1" kern="1200" dirty="0">
              <a:solidFill>
                <a:srgbClr val="454D55"/>
              </a:solidFill>
              <a:latin typeface="+mn-lt"/>
              <a:ea typeface="+mn-ea"/>
              <a:cs typeface="+mn-cs"/>
            </a:rPr>
            <a:t>- Discovered in early December 2022</a:t>
          </a:r>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F01D5F9E-ABC5-4560-ACB4-E6CFBC60BFF2}">
      <dgm:prSet custT="1"/>
      <dgm:spPr>
        <a:xfrm>
          <a:off x="3098609" y="2584323"/>
          <a:ext cx="4869243" cy="544068"/>
        </a:xfrm>
        <a:prstGeom prst="rect">
          <a:avLst/>
        </a:prstGeom>
        <a:solidFill>
          <a:srgbClr val="FF0000"/>
        </a:solidFill>
        <a:ln w="12700" cap="flat" cmpd="sng" algn="ctr">
          <a:noFill/>
          <a:prstDash val="solid"/>
          <a:miter lim="800000"/>
        </a:ln>
        <a:effectLst/>
      </dgm:spPr>
      <dgm:t>
        <a:bodyPr/>
        <a:lstStyle/>
        <a:p>
          <a:pPr>
            <a:defRPr b="1"/>
          </a:pPr>
          <a:r>
            <a:rPr lang="en-US" sz="2000" b="1" dirty="0">
              <a:solidFill>
                <a:sysClr val="window" lastClr="FFFFFF"/>
              </a:solidFill>
              <a:latin typeface="+mn-lt"/>
              <a:ea typeface="+mn-ea"/>
              <a:cs typeface="+mn-cs"/>
            </a:rPr>
            <a:t>dnWIPE</a:t>
          </a:r>
        </a:p>
      </dgm:t>
    </dgm:pt>
    <dgm:pt modelId="{FEAC3315-4B36-4E3C-89B3-70A50C7F13CC}" type="parTrans" cxnId="{4B61AF65-3991-4A24-9475-D4AA0127738F}">
      <dgm:prSet/>
      <dgm:spPr/>
      <dgm:t>
        <a:bodyPr/>
        <a:lstStyle/>
        <a:p>
          <a:endParaRPr lang="en-US"/>
        </a:p>
      </dgm:t>
    </dgm:pt>
    <dgm:pt modelId="{36ABC0D0-B41E-401C-840C-2AFBE73989B4}" type="sibTrans" cxnId="{4B61AF65-3991-4A24-9475-D4AA0127738F}">
      <dgm:prSet/>
      <dgm:spPr/>
      <dgm:t>
        <a:bodyPr/>
        <a:lstStyle/>
        <a:p>
          <a:endParaRPr lang="en-US"/>
        </a:p>
      </dgm:t>
    </dgm:pt>
    <dgm:pt modelId="{454D56AF-0D14-43A4-A4AA-2274946C5116}">
      <dgm:prSet custT="1"/>
      <dgm:spPr>
        <a:xfrm>
          <a:off x="5865224" y="1405509"/>
          <a:ext cx="4869243" cy="544068"/>
        </a:xfrm>
        <a:prstGeom prst="rect">
          <a:avLst/>
        </a:prstGeom>
        <a:solidFill>
          <a:srgbClr val="FF0000"/>
        </a:solidFill>
        <a:ln w="12700" cap="flat" cmpd="sng" algn="ctr">
          <a:noFill/>
          <a:prstDash val="solid"/>
          <a:miter lim="800000"/>
        </a:ln>
        <a:effectLst/>
      </dgm:spPr>
      <dgm:t>
        <a:bodyPr/>
        <a:lstStyle/>
        <a:p>
          <a:pPr>
            <a:defRPr b="1"/>
          </a:pPr>
          <a:r>
            <a:rPr lang="en-US" sz="1600" b="1" dirty="0">
              <a:solidFill>
                <a:sysClr val="window" lastClr="FFFFFF"/>
              </a:solidFill>
              <a:latin typeface="+mn-lt"/>
              <a:ea typeface="+mn-ea"/>
              <a:cs typeface="+mn-cs"/>
            </a:rPr>
            <a:t>Nominatus_ToxicBattery</a:t>
          </a:r>
        </a:p>
      </dgm:t>
    </dgm:pt>
    <dgm:pt modelId="{340931FA-0A09-49B9-99A7-6650F93FDC08}" type="parTrans" cxnId="{5A3B2130-5035-4E61-92B1-343AA432C9DF}">
      <dgm:prSet/>
      <dgm:spPr/>
      <dgm:t>
        <a:bodyPr/>
        <a:lstStyle/>
        <a:p>
          <a:endParaRPr lang="en-US"/>
        </a:p>
      </dgm:t>
    </dgm:pt>
    <dgm:pt modelId="{511F28C0-50D9-4CBB-862C-2AD0ACC17105}" type="sibTrans" cxnId="{5A3B2130-5035-4E61-92B1-343AA432C9DF}">
      <dgm:prSet/>
      <dgm:spPr/>
      <dgm:t>
        <a:bodyPr/>
        <a:lstStyle/>
        <a:p>
          <a:endParaRPr lang="en-US"/>
        </a:p>
      </dgm:t>
    </dgm:pt>
    <dgm:pt modelId="{3280BE73-5C4D-4941-9102-E5930904556F}">
      <dgm:prSet custT="1"/>
      <dgm:spPr>
        <a:xfrm>
          <a:off x="5865224" y="566156"/>
          <a:ext cx="4869243" cy="839352"/>
        </a:xfrm>
        <a:prstGeom prst="rect">
          <a:avLst/>
        </a:prstGeom>
        <a:solidFill>
          <a:srgbClr val="E6E6E6">
            <a:alpha val="90000"/>
          </a:srgbClr>
        </a:solidFill>
        <a:ln w="12700" cap="flat" cmpd="sng" algn="ctr">
          <a:noFill/>
          <a:prstDash val="solid"/>
          <a:miter lim="800000"/>
        </a:ln>
        <a:effectLst/>
      </dgm:spPr>
      <dgm:t>
        <a:bodyPr/>
        <a:lstStyle/>
        <a:p>
          <a:r>
            <a:rPr lang="en-US" sz="1000" i="1" kern="1200" dirty="0">
              <a:solidFill>
                <a:srgbClr val="454D55"/>
              </a:solidFill>
              <a:latin typeface="+mn-lt"/>
              <a:ea typeface="+mn-ea"/>
              <a:cs typeface="+mn-cs"/>
            </a:rPr>
            <a:t>- Only known data of this one is a tweet from an analyst from G-Data</a:t>
          </a:r>
        </a:p>
        <a:p>
          <a:r>
            <a:rPr lang="en-US" sz="1000" i="1" kern="1200" dirty="0">
              <a:solidFill>
                <a:srgbClr val="454D55"/>
              </a:solidFill>
              <a:latin typeface="+mn-lt"/>
              <a:ea typeface="+mn-ea"/>
              <a:cs typeface="+mn-cs"/>
            </a:rPr>
            <a:t>- Wiper that overwrites files with copies of itself</a:t>
          </a:r>
        </a:p>
        <a:p>
          <a:r>
            <a:rPr lang="en-US" sz="1000" i="1" kern="1200" dirty="0">
              <a:solidFill>
                <a:srgbClr val="454D55"/>
              </a:solidFill>
              <a:latin typeface="+mn-lt"/>
              <a:ea typeface="+mn-ea"/>
              <a:cs typeface="+mn-cs"/>
            </a:rPr>
            <a:t>- Not much else is known about this one</a:t>
          </a:r>
        </a:p>
      </dgm:t>
    </dgm:pt>
    <dgm:pt modelId="{596FE3BE-79D4-47E4-8416-EDF8385B1DE9}" type="parTrans" cxnId="{B9B38C7F-D679-4A39-B742-6501D3961044}">
      <dgm:prSet/>
      <dgm:spPr/>
      <dgm:t>
        <a:bodyPr/>
        <a:lstStyle/>
        <a:p>
          <a:endParaRPr lang="en-US"/>
        </a:p>
      </dgm:t>
    </dgm:pt>
    <dgm:pt modelId="{8E22D1FB-CF90-47F0-B06E-C66C75D54226}" type="sibTrans" cxnId="{B9B38C7F-D679-4A39-B742-6501D3961044}">
      <dgm:prSet/>
      <dgm:spPr/>
      <dgm:t>
        <a:bodyPr/>
        <a:lstStyle/>
        <a:p>
          <a:endParaRPr lang="en-US"/>
        </a:p>
      </dgm:t>
    </dgm:pt>
    <dgm:pt modelId="{47BE8E0B-496B-44FC-825E-C2A10D821DC9}">
      <dgm:prSet custT="1"/>
      <dgm:spPr>
        <a:xfrm>
          <a:off x="3098609" y="3128391"/>
          <a:ext cx="4869243" cy="1044908"/>
        </a:xfrm>
        <a:prstGeom prst="rect">
          <a:avLst/>
        </a:prstGeom>
        <a:solidFill>
          <a:srgbClr val="E6E6E6">
            <a:alpha val="90000"/>
          </a:srgbClr>
        </a:solidFill>
        <a:ln w="12700" cap="flat" cmpd="sng" algn="ctr">
          <a:noFill/>
          <a:prstDash val="solid"/>
          <a:miter lim="800000"/>
        </a:ln>
        <a:effectLst/>
      </dgm:spPr>
      <dgm:t>
        <a:bodyPr/>
        <a:lstStyle/>
        <a:p>
          <a:r>
            <a:rPr lang="en-US" sz="900" i="1" kern="1200" dirty="0">
              <a:solidFill>
                <a:srgbClr val="454D55"/>
              </a:solidFill>
              <a:latin typeface="+mn-lt"/>
              <a:ea typeface="+mn-ea"/>
              <a:cs typeface="+mn-cs"/>
            </a:rPr>
            <a:t>- Base64 encodes files</a:t>
          </a:r>
        </a:p>
        <a:p>
          <a:r>
            <a:rPr lang="en-US" sz="900" i="1" kern="1200" dirty="0">
              <a:solidFill>
                <a:srgbClr val="454D55"/>
              </a:solidFill>
              <a:latin typeface="+mn-lt"/>
              <a:ea typeface="+mn-ea"/>
              <a:cs typeface="+mn-cs"/>
            </a:rPr>
            <a:t>- Believed to be from authors of RU_Ransom</a:t>
          </a:r>
        </a:p>
        <a:p>
          <a:r>
            <a:rPr lang="en-US" sz="900" i="1" kern="1200" dirty="0">
              <a:solidFill>
                <a:srgbClr val="454D55"/>
              </a:solidFill>
              <a:latin typeface="+mn-lt"/>
              <a:ea typeface="+mn-ea"/>
              <a:cs typeface="+mn-cs"/>
            </a:rPr>
            <a:t>- Thus, likely targeted Russia</a:t>
          </a:r>
        </a:p>
        <a:p>
          <a:r>
            <a:rPr lang="en-US" sz="900" i="1" kern="1200" dirty="0">
              <a:solidFill>
                <a:srgbClr val="454D55"/>
              </a:solidFill>
              <a:latin typeface="+mn-lt"/>
              <a:ea typeface="+mn-ea"/>
              <a:cs typeface="+mn-cs"/>
            </a:rPr>
            <a:t>- Believed to be still in development (as of March)</a:t>
          </a:r>
        </a:p>
      </dgm:t>
    </dgm:pt>
    <dgm:pt modelId="{26C37286-A207-4C3A-8F03-B64C4EB72DB8}" type="parTrans" cxnId="{47F4D29A-7D65-4C2F-8677-61780F0F1118}">
      <dgm:prSet/>
      <dgm:spPr/>
      <dgm:t>
        <a:bodyPr/>
        <a:lstStyle/>
        <a:p>
          <a:endParaRPr lang="en-US"/>
        </a:p>
      </dgm:t>
    </dgm:pt>
    <dgm:pt modelId="{258C30B8-1EDE-458F-9BAB-BD0E5C8E1BF9}" type="sibTrans" cxnId="{47F4D29A-7D65-4C2F-8677-61780F0F1118}">
      <dgm:prSet/>
      <dgm:spPr/>
      <dgm:t>
        <a:bodyPr/>
        <a:lstStyle/>
        <a:p>
          <a:endParaRPr lang="en-US"/>
        </a:p>
      </dgm:t>
    </dgm:pt>
    <dgm:pt modelId="{9540B629-EB31-42F0-A5A6-75462CFB4294}">
      <dgm:prSet phldrT="[Text]" custT="1"/>
      <dgm:spPr>
        <a:solidFill>
          <a:srgbClr val="FF0000"/>
        </a:solidFill>
        <a:ln w="12700" cap="flat" cmpd="sng" algn="ctr">
          <a:noFill/>
          <a:prstDash val="solid"/>
          <a:miter lim="800000"/>
        </a:ln>
        <a:effectLst/>
      </dgm:spPr>
      <dgm:t>
        <a:bodyPr spcFirstLastPara="0" vert="horz" wrap="square" lIns="101600" tIns="101600" rIns="101600" bIns="101600" numCol="1" spcCol="1270" anchor="ctr" anchorCtr="0"/>
        <a:lstStyle/>
        <a:p>
          <a:pPr>
            <a:defRPr b="1"/>
          </a:pPr>
          <a:r>
            <a:rPr lang="en-US" sz="2000" b="1" kern="1200" dirty="0" err="1">
              <a:solidFill>
                <a:sysClr val="window" lastClr="FFFFFF"/>
              </a:solidFill>
              <a:latin typeface="+mn-lt"/>
              <a:ea typeface="+mn-ea"/>
              <a:cs typeface="+mn-cs"/>
            </a:rPr>
            <a:t>RU_Ransom</a:t>
          </a:r>
          <a:endParaRPr lang="en-US" sz="2000" b="1" kern="1200" dirty="0">
            <a:solidFill>
              <a:sysClr val="window" lastClr="FFFFFF"/>
            </a:solidFill>
            <a:latin typeface="+mn-lt"/>
            <a:ea typeface="+mn-ea"/>
            <a:cs typeface="+mn-cs"/>
          </a:endParaRPr>
        </a:p>
      </dgm:t>
    </dgm:pt>
    <dgm:pt modelId="{587F77E3-6A36-4FE3-822F-E7832FE4A20A}" type="parTrans" cxnId="{4FC951A4-7213-4DE7-BBBF-C26F308F86C8}">
      <dgm:prSet/>
      <dgm:spPr/>
      <dgm:t>
        <a:bodyPr/>
        <a:lstStyle/>
        <a:p>
          <a:endParaRPr lang="en-US"/>
        </a:p>
      </dgm:t>
    </dgm:pt>
    <dgm:pt modelId="{561DC819-B553-4389-8399-5FB091608C0B}" type="sibTrans" cxnId="{4FC951A4-7213-4DE7-BBBF-C26F308F86C8}">
      <dgm:prSet/>
      <dgm:spPr/>
      <dgm:t>
        <a:bodyPr/>
        <a:lstStyle/>
        <a:p>
          <a:endParaRPr lang="en-US"/>
        </a:p>
      </dgm:t>
    </dgm:pt>
    <dgm:pt modelId="{902A7081-344F-497D-A06F-6BEB9C0A53EC}">
      <dgm:prSet custT="1"/>
      <dgm:spPr>
        <a:solidFill>
          <a:srgbClr val="E6E6E6">
            <a:alpha val="90000"/>
          </a:srgbClr>
        </a:solidFill>
        <a:ln w="12700" cap="flat" cmpd="sng" algn="ctr">
          <a:noFill/>
          <a:prstDash val="solid"/>
          <a:miter lim="800000"/>
        </a:ln>
        <a:effectLst/>
      </dgm:spPr>
      <dgm:t>
        <a:bodyPr/>
        <a:lstStyle/>
        <a:p>
          <a:r>
            <a:rPr lang="en-US" sz="900" i="1" kern="1200" dirty="0">
              <a:solidFill>
                <a:srgbClr val="454D55"/>
              </a:solidFill>
              <a:latin typeface="+mn-lt"/>
              <a:ea typeface="+mn-ea"/>
              <a:cs typeface="+mn-cs"/>
            </a:rPr>
            <a:t>- Another wiper that masqueraded as ransomware</a:t>
          </a:r>
          <a:endParaRPr lang="en-US" sz="900" kern="1200" dirty="0">
            <a:latin typeface="+mn-lt"/>
          </a:endParaRPr>
        </a:p>
      </dgm:t>
    </dgm:pt>
    <dgm:pt modelId="{A0459AD2-4656-4975-8E59-F28DCE83EC00}" type="parTrans" cxnId="{DB569C1F-AFB1-4D57-A1EB-4902D1DB0018}">
      <dgm:prSet/>
      <dgm:spPr/>
      <dgm:t>
        <a:bodyPr/>
        <a:lstStyle/>
        <a:p>
          <a:endParaRPr lang="en-US"/>
        </a:p>
      </dgm:t>
    </dgm:pt>
    <dgm:pt modelId="{521D3837-42A6-4F2B-8A64-B5E32B0EAD85}" type="sibTrans" cxnId="{DB569C1F-AFB1-4D57-A1EB-4902D1DB0018}">
      <dgm:prSet/>
      <dgm:spPr/>
      <dgm:t>
        <a:bodyPr/>
        <a:lstStyle/>
        <a:p>
          <a:endParaRPr lang="en-US"/>
        </a:p>
      </dgm:t>
    </dgm:pt>
    <dgm:pt modelId="{57848A2B-5E88-46E1-9668-E82A83AD1533}">
      <dgm:prSet custT="1"/>
      <dgm:spPr/>
      <dgm:t>
        <a:bodyPr/>
        <a:lstStyle/>
        <a:p>
          <a:r>
            <a:rPr lang="en-US" sz="900" i="1" kern="1200" dirty="0">
              <a:solidFill>
                <a:srgbClr val="454D55"/>
              </a:solidFill>
              <a:latin typeface="+mn-lt"/>
              <a:ea typeface="+mn-ea"/>
              <a:cs typeface="+mn-cs"/>
            </a:rPr>
            <a:t>- Has worming capabilities</a:t>
          </a:r>
        </a:p>
        <a:p>
          <a:r>
            <a:rPr lang="en-US" sz="900" i="1" kern="1200" dirty="0">
              <a:solidFill>
                <a:srgbClr val="454D55"/>
              </a:solidFill>
              <a:latin typeface="+mn-lt"/>
              <a:ea typeface="+mn-ea"/>
              <a:cs typeface="+mn-cs"/>
            </a:rPr>
            <a:t>- Retaliation for the first wave of wipers by Russia</a:t>
          </a:r>
        </a:p>
      </dgm:t>
    </dgm:pt>
    <dgm:pt modelId="{417249D9-EF84-462D-A9C6-CEA78CC25E31}" type="parTrans" cxnId="{40EB1167-41BC-443E-B9BC-CB44AAFD4563}">
      <dgm:prSet/>
      <dgm:spPr/>
      <dgm:t>
        <a:bodyPr/>
        <a:lstStyle/>
        <a:p>
          <a:endParaRPr lang="en-US"/>
        </a:p>
      </dgm:t>
    </dgm:pt>
    <dgm:pt modelId="{75DFAE1A-4BCE-4424-A306-5B4743B59B7A}" type="sibTrans" cxnId="{40EB1167-41BC-443E-B9BC-CB44AAFD4563}">
      <dgm:prSet/>
      <dgm:spPr/>
      <dgm:t>
        <a:bodyPr/>
        <a:lstStyle/>
        <a:p>
          <a:endParaRPr lang="en-US"/>
        </a:p>
      </dgm:t>
    </dgm:pt>
    <dgm:pt modelId="{A23F89D5-07AC-482B-A59E-D297A1B7F350}">
      <dgm:prSet custT="1"/>
      <dgm:spPr/>
      <dgm:t>
        <a:bodyPr/>
        <a:lstStyle/>
        <a:p>
          <a:r>
            <a:rPr lang="en-US" sz="900" i="1" kern="1200" dirty="0">
              <a:solidFill>
                <a:srgbClr val="454D55"/>
              </a:solidFill>
              <a:latin typeface="+mn-lt"/>
              <a:ea typeface="+mn-ea"/>
              <a:cs typeface="+mn-cs"/>
            </a:rPr>
            <a:t>- Attack on Russian entities</a:t>
          </a:r>
        </a:p>
      </dgm:t>
    </dgm:pt>
    <dgm:pt modelId="{97068C2D-291A-42ED-98B2-D87DC9CD4F9D}" type="parTrans" cxnId="{4180B087-2DFD-475D-AA78-35B30C440D3D}">
      <dgm:prSet/>
      <dgm:spPr/>
      <dgm:t>
        <a:bodyPr/>
        <a:lstStyle/>
        <a:p>
          <a:endParaRPr lang="en-US"/>
        </a:p>
      </dgm:t>
    </dgm:pt>
    <dgm:pt modelId="{8DDC1DF9-B29B-4C5A-B182-476E1D4BB2E2}" type="sibTrans" cxnId="{4180B087-2DFD-475D-AA78-35B30C440D3D}">
      <dgm:prSet/>
      <dgm:spPr/>
      <dgm:t>
        <a:bodyPr/>
        <a:lstStyle/>
        <a:p>
          <a:endParaRPr lang="en-US"/>
        </a:p>
      </dgm:t>
    </dgm:pt>
    <dgm:pt modelId="{FDBCCDCB-A944-42D7-A492-29319AC4A68A}">
      <dgm:prSet custT="1"/>
      <dgm:spPr/>
      <dgm:t>
        <a:bodyPr/>
        <a:lstStyle/>
        <a:p>
          <a:r>
            <a:rPr lang="en-US" sz="900" i="1" kern="1200" dirty="0">
              <a:solidFill>
                <a:srgbClr val="454D55"/>
              </a:solidFill>
              <a:latin typeface="+mn-lt"/>
              <a:ea typeface="+mn-ea"/>
              <a:cs typeface="+mn-cs"/>
            </a:rPr>
            <a:t>- Discovered in early March 2022</a:t>
          </a:r>
        </a:p>
      </dgm:t>
    </dgm:pt>
    <dgm:pt modelId="{84702E8E-0551-4D6D-9C5E-E89CC4E1AD06}" type="parTrans" cxnId="{14312725-6CDF-47E1-AD79-42BD6CA968AE}">
      <dgm:prSet/>
      <dgm:spPr/>
      <dgm:t>
        <a:bodyPr/>
        <a:lstStyle/>
        <a:p>
          <a:endParaRPr lang="en-US"/>
        </a:p>
      </dgm:t>
    </dgm:pt>
    <dgm:pt modelId="{40BC6B69-C5E3-4EAC-804D-EC167D151CE2}" type="sibTrans" cxnId="{14312725-6CDF-47E1-AD79-42BD6CA968AE}">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xfrm>
          <a:off x="0" y="2266950"/>
          <a:ext cx="110664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4">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4"/>
      <dgm:spPr>
        <a:prstGeom prst="rect">
          <a:avLst/>
        </a:prstGeom>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4"/>
      <dgm:spPr>
        <a:xfrm>
          <a:off x="2766615" y="1949577"/>
          <a:ext cx="0" cy="317373"/>
        </a:xfrm>
        <a:prstGeom prst="line">
          <a:avLst/>
        </a:prstGeom>
        <a:noFill/>
        <a:ln w="19050" cap="flat" cmpd="sng" algn="ctr">
          <a:solidFill>
            <a:srgbClr val="808080"/>
          </a:solidFill>
          <a:prstDash val="solid"/>
          <a:miter lim="800000"/>
        </a:ln>
        <a:effectLst/>
      </dgm:spPr>
    </dgm:pt>
    <dgm:pt modelId="{6D7F9BE3-3008-4E5E-96F3-C71D72649902}" type="pres">
      <dgm:prSet presAssocID="{D423FB80-F2BD-4DDE-80B1-76F84FE09A02}" presName="ConnectorPoint" presStyleLbl="node1" presStyleIdx="0" presStyleCnt="4"/>
      <dgm:spPr>
        <a:xfrm rot="2700000">
          <a:off x="2731350" y="2231684"/>
          <a:ext cx="70530" cy="70530"/>
        </a:xfrm>
        <a:prstGeom prst="ellipse">
          <a:avLst/>
        </a:prstGeom>
        <a:solidFill>
          <a:srgbClr val="A67C52"/>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B24E63D3-5D42-4782-9DCA-65A1183C0BEC}" type="pres">
      <dgm:prSet presAssocID="{9540B629-EB31-42F0-A5A6-75462CFB4294}" presName="composite" presStyleCnt="0"/>
      <dgm:spPr/>
    </dgm:pt>
    <dgm:pt modelId="{0EB18A1F-4525-4208-8249-C2CFD5B0764C}" type="pres">
      <dgm:prSet presAssocID="{9540B629-EB31-42F0-A5A6-75462CFB4294}" presName="L1TextContainer" presStyleLbl="alignNode1" presStyleIdx="1" presStyleCnt="4">
        <dgm:presLayoutVars>
          <dgm:chMax val="1"/>
          <dgm:chPref val="1"/>
          <dgm:bulletEnabled val="1"/>
        </dgm:presLayoutVars>
      </dgm:prSet>
      <dgm:spPr>
        <a:xfrm>
          <a:off x="2479633" y="2882024"/>
          <a:ext cx="3894443" cy="606741"/>
        </a:xfrm>
        <a:prstGeom prst="rect">
          <a:avLst/>
        </a:prstGeom>
      </dgm:spPr>
    </dgm:pt>
    <dgm:pt modelId="{B98C83DC-49D4-4A55-9FB6-490F6560470E}" type="pres">
      <dgm:prSet presAssocID="{9540B629-EB31-42F0-A5A6-75462CFB4294}" presName="L2TextContainerWrapper" presStyleCnt="0">
        <dgm:presLayoutVars>
          <dgm:bulletEnabled val="1"/>
        </dgm:presLayoutVars>
      </dgm:prSet>
      <dgm:spPr/>
    </dgm:pt>
    <dgm:pt modelId="{9A520D0A-831F-440F-8503-1F7B2AC902BE}" type="pres">
      <dgm:prSet presAssocID="{9540B629-EB31-42F0-A5A6-75462CFB4294}" presName="L2TextContainer" presStyleLbl="bgAccFollowNode1" presStyleIdx="1" presStyleCnt="4"/>
      <dgm:spPr>
        <a:xfrm>
          <a:off x="2479633" y="3488766"/>
          <a:ext cx="3894443" cy="611292"/>
        </a:xfrm>
        <a:prstGeom prst="rect">
          <a:avLst/>
        </a:prstGeom>
      </dgm:spPr>
    </dgm:pt>
    <dgm:pt modelId="{67B4A8E7-AB20-4A7E-B8CE-D81A673E158D}" type="pres">
      <dgm:prSet presAssocID="{9540B629-EB31-42F0-A5A6-75462CFB4294}" presName="FlexibleEmptyPlaceHolder" presStyleCnt="0"/>
      <dgm:spPr/>
    </dgm:pt>
    <dgm:pt modelId="{E52A7840-02EB-48C7-81D3-28F40CECF7D0}" type="pres">
      <dgm:prSet presAssocID="{9540B629-EB31-42F0-A5A6-75462CFB4294}" presName="ConnectLine" presStyleLbl="sibTrans1D1" presStyleIdx="1" presStyleCnt="4"/>
      <dgm:spPr/>
    </dgm:pt>
    <dgm:pt modelId="{C32E9966-7004-4966-989C-1677054A41A7}" type="pres">
      <dgm:prSet presAssocID="{9540B629-EB31-42F0-A5A6-75462CFB4294}" presName="ConnectorPoint" presStyleLbl="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34A905A-69CF-4E0B-97AA-4F21288469DB}" type="pres">
      <dgm:prSet presAssocID="{9540B629-EB31-42F0-A5A6-75462CFB4294}" presName="EmptyPlaceHolder" presStyleCnt="0"/>
      <dgm:spPr/>
    </dgm:pt>
    <dgm:pt modelId="{BF089A87-1B1D-41D8-A326-015CC82AB37F}" type="pres">
      <dgm:prSet presAssocID="{561DC819-B553-4389-8399-5FB091608C0B}"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2" presStyleCnt="4">
        <dgm:presLayoutVars>
          <dgm:chMax val="1"/>
          <dgm:chPref val="1"/>
          <dgm:bulletEnabled val="1"/>
        </dgm:presLayoutVars>
      </dgm:prSet>
      <dgm:spPr/>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2" presStyleCnt="4"/>
      <dgm:spPr/>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2" presStyleCnt="4"/>
      <dgm:spPr>
        <a:xfrm>
          <a:off x="5533231" y="2266949"/>
          <a:ext cx="0" cy="317373"/>
        </a:xfrm>
        <a:prstGeom prst="line">
          <a:avLst/>
        </a:prstGeom>
        <a:noFill/>
        <a:ln w="19050" cap="flat" cmpd="sng" algn="ctr">
          <a:solidFill>
            <a:srgbClr val="808080"/>
          </a:solidFill>
          <a:prstDash val="solid"/>
          <a:miter lim="800000"/>
        </a:ln>
        <a:effectLst/>
      </dgm:spPr>
    </dgm:pt>
    <dgm:pt modelId="{D10813CD-B7B7-4CC7-9B2D-B5AE3D30A4DA}" type="pres">
      <dgm:prSet presAssocID="{F01D5F9E-ABC5-4560-ACB4-E6CFBC60BFF2}" presName="ConnectorPoint" presStyleLbl="node1" presStyleIdx="2" presStyleCnt="4"/>
      <dgm:spPr>
        <a:xfrm rot="2700000">
          <a:off x="5497965" y="2231684"/>
          <a:ext cx="70530" cy="70530"/>
        </a:xfrm>
        <a:prstGeom prst="ellipse">
          <a:avLst/>
        </a:prstGeom>
        <a:solidFill>
          <a:srgbClr val="A67C52"/>
        </a:solidFill>
        <a:ln w="6350" cap="flat" cmpd="sng" algn="ctr">
          <a:noFill/>
          <a:prstDash val="solid"/>
          <a:miter lim="800000"/>
        </a:ln>
        <a:effectLst/>
      </dgm:spPr>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3" presStyleCnt="4">
        <dgm:presLayoutVars>
          <dgm:chMax val="1"/>
          <dgm:chPref val="1"/>
          <dgm:bulletEnabled val="1"/>
        </dgm:presLayoutVars>
      </dgm:prSet>
      <dgm:spPr/>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3" presStyleCnt="4"/>
      <dgm:spPr/>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3" presStyleCnt="4"/>
      <dgm:spPr>
        <a:xfrm>
          <a:off x="8299846" y="1949577"/>
          <a:ext cx="0" cy="317373"/>
        </a:xfrm>
        <a:prstGeom prst="line">
          <a:avLst/>
        </a:prstGeom>
        <a:noFill/>
        <a:ln w="19050" cap="flat" cmpd="sng" algn="ctr">
          <a:solidFill>
            <a:srgbClr val="808080"/>
          </a:solidFill>
          <a:prstDash val="solid"/>
          <a:miter lim="800000"/>
        </a:ln>
        <a:effectLst/>
      </dgm:spPr>
    </dgm:pt>
    <dgm:pt modelId="{FE89438A-B301-4219-9492-D30967496E8F}" type="pres">
      <dgm:prSet presAssocID="{454D56AF-0D14-43A4-A4AA-2274946C5116}" presName="ConnectorPoint" presStyleLbl="node1" presStyleIdx="3" presStyleCnt="4"/>
      <dgm:spPr>
        <a:xfrm rot="2700000">
          <a:off x="8264581" y="2231684"/>
          <a:ext cx="70530" cy="70530"/>
        </a:xfrm>
        <a:prstGeom prst="ellipse">
          <a:avLst/>
        </a:prstGeom>
        <a:solidFill>
          <a:srgbClr val="A67C52"/>
        </a:solidFill>
        <a:ln w="6350" cap="flat" cmpd="sng" algn="ctr">
          <a:noFill/>
          <a:prstDash val="solid"/>
          <a:miter lim="800000"/>
        </a:ln>
        <a:effectLst/>
      </dgm:spPr>
    </dgm:pt>
    <dgm:pt modelId="{80E00C49-A058-42B1-B4A9-8FC8989D4F58}" type="pres">
      <dgm:prSet presAssocID="{454D56AF-0D14-43A4-A4AA-2274946C5116}" presName="EmptyPlaceHolder" presStyleCnt="0"/>
      <dgm:spPr/>
    </dgm:pt>
  </dgm:ptLst>
  <dgm:cxnLst>
    <dgm:cxn modelId="{EADCFF1E-172D-4C2D-BDB4-9D2B19597296}" type="presOf" srcId="{47BE8E0B-496B-44FC-825E-C2A10D821DC9}" destId="{A01D9671-7007-4F3F-98D6-A9730C5B45E4}" srcOrd="0" destOrd="0" presId="urn:microsoft.com/office/officeart/2017/3/layout/HorizontalLabelsTimeline"/>
    <dgm:cxn modelId="{DB569C1F-AFB1-4D57-A1EB-4902D1DB0018}" srcId="{9540B629-EB31-42F0-A5A6-75462CFB4294}" destId="{902A7081-344F-497D-A06F-6BEB9C0A53EC}" srcOrd="0" destOrd="0" parTransId="{A0459AD2-4656-4975-8E59-F28DCE83EC00}" sibTransId="{521D3837-42A6-4F2B-8A64-B5E32B0EAD85}"/>
    <dgm:cxn modelId="{14312725-6CDF-47E1-AD79-42BD6CA968AE}" srcId="{9540B629-EB31-42F0-A5A6-75462CFB4294}" destId="{FDBCCDCB-A944-42D7-A492-29319AC4A68A}" srcOrd="2" destOrd="0" parTransId="{84702E8E-0551-4D6D-9C5E-E89CC4E1AD06}" sibTransId="{40BC6B69-C5E3-4EAC-804D-EC167D151CE2}"/>
    <dgm:cxn modelId="{5A3B2130-5035-4E61-92B1-343AA432C9DF}" srcId="{FF3CD410-5E2E-4080-A893-907D31D22CB3}" destId="{454D56AF-0D14-43A4-A4AA-2274946C5116}" srcOrd="3" destOrd="0" parTransId="{340931FA-0A09-49B9-99A7-6650F93FDC08}" sibTransId="{511F28C0-50D9-4CBB-862C-2AD0ACC17105}"/>
    <dgm:cxn modelId="{C436E05B-3981-4E5A-BD66-5DBD06BC52A1}" type="presOf" srcId="{F01D5F9E-ABC5-4560-ACB4-E6CFBC60BFF2}" destId="{5C68C37A-C349-49AE-97A1-63D110D2C7D1}" srcOrd="0" destOrd="0" presId="urn:microsoft.com/office/officeart/2017/3/layout/HorizontalLabelsTimeline"/>
    <dgm:cxn modelId="{4BD95A60-168F-4282-80F7-A31E248F2AF4}" type="presOf" srcId="{A23F89D5-07AC-482B-A59E-D297A1B7F350}" destId="{9A520D0A-831F-440F-8503-1F7B2AC902BE}" srcOrd="0" destOrd="1" presId="urn:microsoft.com/office/officeart/2017/3/layout/HorizontalLabelsTimeline"/>
    <dgm:cxn modelId="{4B61AF65-3991-4A24-9475-D4AA0127738F}" srcId="{FF3CD410-5E2E-4080-A893-907D31D22CB3}" destId="{F01D5F9E-ABC5-4560-ACB4-E6CFBC60BFF2}" srcOrd="2" destOrd="0" parTransId="{FEAC3315-4B36-4E3C-89B3-70A50C7F13CC}" sibTransId="{36ABC0D0-B41E-401C-840C-2AFBE73989B4}"/>
    <dgm:cxn modelId="{40EB1167-41BC-443E-B9BC-CB44AAFD4563}" srcId="{9540B629-EB31-42F0-A5A6-75462CFB4294}" destId="{57848A2B-5E88-46E1-9668-E82A83AD1533}" srcOrd="3" destOrd="0" parTransId="{417249D9-EF84-462D-A9C6-CEA78CC25E31}" sibTransId="{75DFAE1A-4BCE-4424-A306-5B4743B59B7A}"/>
    <dgm:cxn modelId="{24FE186F-F804-46F5-9C2D-96C1655A06BB}" type="presOf" srcId="{FF3CD410-5E2E-4080-A893-907D31D22CB3}" destId="{687CC7BD-79EF-4A0F-BDD3-809BFA49E6BE}" srcOrd="0" destOrd="0" presId="urn:microsoft.com/office/officeart/2017/3/layout/HorizontalLabelsTimeline"/>
    <dgm:cxn modelId="{F062D07E-4B0A-4401-B784-816BCED478BF}" type="presOf" srcId="{9540B629-EB31-42F0-A5A6-75462CFB4294}" destId="{0EB18A1F-4525-4208-8249-C2CFD5B0764C}"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4180B087-2DFD-475D-AA78-35B30C440D3D}" srcId="{9540B629-EB31-42F0-A5A6-75462CFB4294}" destId="{A23F89D5-07AC-482B-A59E-D297A1B7F350}" srcOrd="1" destOrd="0" parTransId="{97068C2D-291A-42ED-98B2-D87DC9CD4F9D}" sibTransId="{8DDC1DF9-B29B-4C5A-B182-476E1D4BB2E2}"/>
    <dgm:cxn modelId="{794A428B-B24A-4475-A59B-C69BC412CB79}" type="presOf" srcId="{902A7081-344F-497D-A06F-6BEB9C0A53EC}" destId="{9A520D0A-831F-440F-8503-1F7B2AC902BE}" srcOrd="0" destOrd="0" presId="urn:microsoft.com/office/officeart/2017/3/layout/HorizontalLabelsTimeline"/>
    <dgm:cxn modelId="{47F4D29A-7D65-4C2F-8677-61780F0F1118}" srcId="{F01D5F9E-ABC5-4560-ACB4-E6CFBC60BFF2}" destId="{47BE8E0B-496B-44FC-825E-C2A10D821DC9}" srcOrd="0" destOrd="0" parTransId="{26C37286-A207-4C3A-8F03-B64C4EB72DB8}" sibTransId="{258C30B8-1EDE-458F-9BAB-BD0E5C8E1BF9}"/>
    <dgm:cxn modelId="{68D35F9D-DABF-4E5A-94D4-F988D8E84907}" srcId="{D423FB80-F2BD-4DDE-80B1-76F84FE09A02}" destId="{245E128E-7700-4C91-9411-CDD1DCA94D67}" srcOrd="0" destOrd="0" parTransId="{B4D95EBA-0423-4AFA-B379-E030341B1F23}" sibTransId="{4963BA97-D4C5-477B-9B0D-68DB38F61579}"/>
    <dgm:cxn modelId="{1331ECA0-C81E-4B36-ADB0-73371AEA88B7}" type="presOf" srcId="{FDBCCDCB-A944-42D7-A492-29319AC4A68A}" destId="{9A520D0A-831F-440F-8503-1F7B2AC902BE}" srcOrd="0" destOrd="2" presId="urn:microsoft.com/office/officeart/2017/3/layout/HorizontalLabelsTimeline"/>
    <dgm:cxn modelId="{4FC951A4-7213-4DE7-BBBF-C26F308F86C8}" srcId="{FF3CD410-5E2E-4080-A893-907D31D22CB3}" destId="{9540B629-EB31-42F0-A5A6-75462CFB4294}" srcOrd="1" destOrd="0" parTransId="{587F77E3-6A36-4FE3-822F-E7832FE4A20A}" sibTransId="{561DC819-B553-4389-8399-5FB091608C0B}"/>
    <dgm:cxn modelId="{615D86A9-6F29-45EC-958B-23D898C8D21D}" type="presOf" srcId="{57848A2B-5E88-46E1-9668-E82A83AD1533}" destId="{9A520D0A-831F-440F-8503-1F7B2AC902BE}" srcOrd="0" destOrd="3" presId="urn:microsoft.com/office/officeart/2017/3/layout/HorizontalLabelsTimeline"/>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186572D2-DD3E-469C-B4C6-FC405845D66C}" type="presOf" srcId="{3280BE73-5C4D-4941-9102-E5930904556F}" destId="{04897CD2-CF6F-4A55-8E79-1E7393B07B06}" srcOrd="0" destOrd="0" presId="urn:microsoft.com/office/officeart/2017/3/layout/HorizontalLabelsTimeline"/>
    <dgm:cxn modelId="{0850A4D5-F517-4BE2-AE27-9281E3729461}" type="presOf" srcId="{454D56AF-0D14-43A4-A4AA-2274946C5116}" destId="{C5503B6E-C1DB-44F5-ABB8-38EF445ED1E8}"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4BE5C1CE-DB85-4354-9325-D039D33CF695}" type="presParOf" srcId="{4C5F54B5-504F-4069-AF1D-9A370FBD268C}" destId="{B24E63D3-5D42-4782-9DCA-65A1183C0BEC}" srcOrd="2" destOrd="0" presId="urn:microsoft.com/office/officeart/2017/3/layout/HorizontalLabelsTimeline"/>
    <dgm:cxn modelId="{A3CAE0BA-E029-4874-9360-61D57B3D0872}" type="presParOf" srcId="{B24E63D3-5D42-4782-9DCA-65A1183C0BEC}" destId="{0EB18A1F-4525-4208-8249-C2CFD5B0764C}" srcOrd="0" destOrd="0" presId="urn:microsoft.com/office/officeart/2017/3/layout/HorizontalLabelsTimeline"/>
    <dgm:cxn modelId="{03C1A55F-7F5E-4947-B7F9-90FEDFE5289B}" type="presParOf" srcId="{B24E63D3-5D42-4782-9DCA-65A1183C0BEC}" destId="{B98C83DC-49D4-4A55-9FB6-490F6560470E}" srcOrd="1" destOrd="0" presId="urn:microsoft.com/office/officeart/2017/3/layout/HorizontalLabelsTimeline"/>
    <dgm:cxn modelId="{546DADE6-BCA3-4B85-841A-72BCC6038BC3}" type="presParOf" srcId="{B98C83DC-49D4-4A55-9FB6-490F6560470E}" destId="{9A520D0A-831F-440F-8503-1F7B2AC902BE}" srcOrd="0" destOrd="0" presId="urn:microsoft.com/office/officeart/2017/3/layout/HorizontalLabelsTimeline"/>
    <dgm:cxn modelId="{9477B081-BEE9-44A7-9F02-E3FE4169A2FE}" type="presParOf" srcId="{B98C83DC-49D4-4A55-9FB6-490F6560470E}" destId="{67B4A8E7-AB20-4A7E-B8CE-D81A673E158D}" srcOrd="1" destOrd="0" presId="urn:microsoft.com/office/officeart/2017/3/layout/HorizontalLabelsTimeline"/>
    <dgm:cxn modelId="{4815D5A1-C775-4B17-9E6E-69C923F2C8C7}" type="presParOf" srcId="{B24E63D3-5D42-4782-9DCA-65A1183C0BEC}" destId="{E52A7840-02EB-48C7-81D3-28F40CECF7D0}" srcOrd="2" destOrd="0" presId="urn:microsoft.com/office/officeart/2017/3/layout/HorizontalLabelsTimeline"/>
    <dgm:cxn modelId="{4D56E713-36DE-4C87-A56E-C771CEA8DF36}" type="presParOf" srcId="{B24E63D3-5D42-4782-9DCA-65A1183C0BEC}" destId="{C32E9966-7004-4966-989C-1677054A41A7}" srcOrd="3" destOrd="0" presId="urn:microsoft.com/office/officeart/2017/3/layout/HorizontalLabelsTimeline"/>
    <dgm:cxn modelId="{FDC51AFE-898B-47A7-9FA5-0EEFBBE9ADE7}" type="presParOf" srcId="{B24E63D3-5D42-4782-9DCA-65A1183C0BEC}" destId="{534A905A-69CF-4E0B-97AA-4F21288469DB}" srcOrd="4" destOrd="0" presId="urn:microsoft.com/office/officeart/2017/3/layout/HorizontalLabelsTimeline"/>
    <dgm:cxn modelId="{BFD97CBC-C876-4C8D-8377-7117964B1B51}" type="presParOf" srcId="{4C5F54B5-504F-4069-AF1D-9A370FBD268C}" destId="{BF089A87-1B1D-41D8-A326-015CC82AB37F}" srcOrd="3" destOrd="0" presId="urn:microsoft.com/office/officeart/2017/3/layout/HorizontalLabelsTimeline"/>
    <dgm:cxn modelId="{25113ECB-44A4-43A3-B2D0-D47302F35B26}" type="presParOf" srcId="{4C5F54B5-504F-4069-AF1D-9A370FBD268C}" destId="{C7F26193-F277-4FC2-96E8-E896E5EFC9BC}" srcOrd="4" destOrd="0" presId="urn:microsoft.com/office/officeart/2017/3/layout/HorizontalLabelsTimeline"/>
    <dgm:cxn modelId="{AEF2036D-29F6-4431-8357-64776A18B655}" type="presParOf" srcId="{C7F26193-F277-4FC2-96E8-E896E5EFC9BC}" destId="{5C68C37A-C349-49AE-97A1-63D110D2C7D1}" srcOrd="0" destOrd="0" presId="urn:microsoft.com/office/officeart/2017/3/layout/HorizontalLabelsTimeline"/>
    <dgm:cxn modelId="{51F9D33C-AECD-4F33-B2DA-43CF6B93002F}" type="presParOf" srcId="{C7F26193-F277-4FC2-96E8-E896E5EFC9BC}" destId="{3E3F09C6-0C94-40B1-A308-6929444363D4}" srcOrd="1" destOrd="0" presId="urn:microsoft.com/office/officeart/2017/3/layout/HorizontalLabelsTimeline"/>
    <dgm:cxn modelId="{17B9A51D-D490-4C54-B91D-5CD40783571D}" type="presParOf" srcId="{3E3F09C6-0C94-40B1-A308-6929444363D4}" destId="{A01D9671-7007-4F3F-98D6-A9730C5B45E4}" srcOrd="0" destOrd="0" presId="urn:microsoft.com/office/officeart/2017/3/layout/HorizontalLabelsTimeline"/>
    <dgm:cxn modelId="{A6AAA60B-E979-47B8-A997-DB62C715690F}" type="presParOf" srcId="{3E3F09C6-0C94-40B1-A308-6929444363D4}" destId="{65C95A24-31B5-46D2-BCB4-07372ABDD6F2}" srcOrd="1" destOrd="0" presId="urn:microsoft.com/office/officeart/2017/3/layout/HorizontalLabelsTimeline"/>
    <dgm:cxn modelId="{05694172-1DAF-4D9C-BBD9-0794366FCD56}" type="presParOf" srcId="{C7F26193-F277-4FC2-96E8-E896E5EFC9BC}" destId="{D4347EDB-4883-4C4B-A672-6266C9702B5A}" srcOrd="2" destOrd="0" presId="urn:microsoft.com/office/officeart/2017/3/layout/HorizontalLabelsTimeline"/>
    <dgm:cxn modelId="{BC9943FE-1230-4FDB-A7D8-898D013B9350}" type="presParOf" srcId="{C7F26193-F277-4FC2-96E8-E896E5EFC9BC}" destId="{D10813CD-B7B7-4CC7-9B2D-B5AE3D30A4DA}" srcOrd="3" destOrd="0" presId="urn:microsoft.com/office/officeart/2017/3/layout/HorizontalLabelsTimeline"/>
    <dgm:cxn modelId="{084C9897-3EE7-44CF-9F38-C9A562B67975}" type="presParOf" srcId="{C7F26193-F277-4FC2-96E8-E896E5EFC9BC}" destId="{143FACBA-FB69-402B-8D92-68DCE90EA86A}" srcOrd="4" destOrd="0" presId="urn:microsoft.com/office/officeart/2017/3/layout/HorizontalLabelsTimeline"/>
    <dgm:cxn modelId="{3DFFAC5F-0847-4E2F-A4CD-4FB95268ED8C}" type="presParOf" srcId="{4C5F54B5-504F-4069-AF1D-9A370FBD268C}" destId="{0587E036-7F91-482C-9B0A-860FD4CCD0E2}" srcOrd="5" destOrd="0" presId="urn:microsoft.com/office/officeart/2017/3/layout/HorizontalLabelsTimeline"/>
    <dgm:cxn modelId="{0C2CFEA1-3FB4-47D5-BA0C-2B2C20EB640F}" type="presParOf" srcId="{4C5F54B5-504F-4069-AF1D-9A370FBD268C}" destId="{795AD8F1-7B20-410C-90F4-2E04F4F4C93D}" srcOrd="6" destOrd="0" presId="urn:microsoft.com/office/officeart/2017/3/layout/HorizontalLabelsTimeline"/>
    <dgm:cxn modelId="{5EA692BD-507A-40EE-B699-B1F92E600F62}" type="presParOf" srcId="{795AD8F1-7B20-410C-90F4-2E04F4F4C93D}" destId="{C5503B6E-C1DB-44F5-ABB8-38EF445ED1E8}" srcOrd="0" destOrd="0" presId="urn:microsoft.com/office/officeart/2017/3/layout/HorizontalLabelsTimeline"/>
    <dgm:cxn modelId="{84215AA0-8ED4-45B6-8451-521906DE0059}" type="presParOf" srcId="{795AD8F1-7B20-410C-90F4-2E04F4F4C93D}" destId="{FD7DE90B-3DDE-4250-BB93-6AFB95DB30C9}" srcOrd="1" destOrd="0" presId="urn:microsoft.com/office/officeart/2017/3/layout/HorizontalLabelsTimeline"/>
    <dgm:cxn modelId="{CD1AF92D-7CB7-4156-9C24-3DD50EA4D129}" type="presParOf" srcId="{FD7DE90B-3DDE-4250-BB93-6AFB95DB30C9}" destId="{04897CD2-CF6F-4A55-8E79-1E7393B07B06}" srcOrd="0" destOrd="0" presId="urn:microsoft.com/office/officeart/2017/3/layout/HorizontalLabelsTimeline"/>
    <dgm:cxn modelId="{E596D201-A9A8-46AA-BA6C-731E186DBB6C}" type="presParOf" srcId="{FD7DE90B-3DDE-4250-BB93-6AFB95DB30C9}" destId="{30F499EF-86B9-43D4-9E36-2ADCD18D3C55}" srcOrd="1" destOrd="0" presId="urn:microsoft.com/office/officeart/2017/3/layout/HorizontalLabelsTimeline"/>
    <dgm:cxn modelId="{7D0F95A1-0D0D-4B3A-AD37-1D9E68A59E7B}" type="presParOf" srcId="{795AD8F1-7B20-410C-90F4-2E04F4F4C93D}" destId="{73ACB8E4-FFC1-49E5-BB46-1EBD63F3BF67}" srcOrd="2" destOrd="0" presId="urn:microsoft.com/office/officeart/2017/3/layout/HorizontalLabelsTimeline"/>
    <dgm:cxn modelId="{A5FB3F07-307E-4B9C-AF1B-722131ED4362}" type="presParOf" srcId="{795AD8F1-7B20-410C-90F4-2E04F4F4C93D}" destId="{FE89438A-B301-4219-9492-D30967496E8F}" srcOrd="3" destOrd="0" presId="urn:microsoft.com/office/officeart/2017/3/layout/HorizontalLabelsTimeline"/>
    <dgm:cxn modelId="{2F2BB858-3070-4463-950E-16B32D1FC1A0}" type="presParOf" srcId="{795AD8F1-7B20-410C-90F4-2E04F4F4C93D}" destId="{80E00C49-A058-42B1-B4A9-8FC8989D4F58}"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AE7698-843B-47AA-A57F-27053E241984}" type="doc">
      <dgm:prSet loTypeId="urn:microsoft.com/office/officeart/2005/8/layout/process1" loCatId="process" qsTypeId="urn:microsoft.com/office/officeart/2005/8/quickstyle/simple1" qsCatId="simple" csTypeId="urn:microsoft.com/office/officeart/2005/8/colors/accent1_2" csCatId="accent1" phldr="1"/>
      <dgm:spPr/>
    </dgm:pt>
    <dgm:pt modelId="{AA968A73-725F-4138-BBBF-94151EC682F7}">
      <dgm:prSet phldrT="[Text]"/>
      <dgm:spPr>
        <a:solidFill>
          <a:schemeClr val="tx1"/>
        </a:solidFill>
      </dgm:spPr>
      <dgm:t>
        <a:bodyPr/>
        <a:lstStyle/>
        <a:p>
          <a:r>
            <a:rPr lang="en-US" dirty="0"/>
            <a:t>Call sub_10002500</a:t>
          </a:r>
        </a:p>
      </dgm:t>
    </dgm:pt>
    <dgm:pt modelId="{C5B3F599-EEF3-4CD8-9DF7-211F33967E51}" type="parTrans" cxnId="{B5E6C765-642E-46D4-B665-AE3A460BFEA8}">
      <dgm:prSet/>
      <dgm:spPr/>
      <dgm:t>
        <a:bodyPr/>
        <a:lstStyle/>
        <a:p>
          <a:endParaRPr lang="en-US"/>
        </a:p>
      </dgm:t>
    </dgm:pt>
    <dgm:pt modelId="{4E2DE6E1-3F1F-46AE-B10F-8145452FA0D6}" type="sibTrans" cxnId="{B5E6C765-642E-46D4-B665-AE3A460BFEA8}">
      <dgm:prSet/>
      <dgm:spPr>
        <a:solidFill>
          <a:schemeClr val="tx1"/>
        </a:solidFill>
        <a:ln>
          <a:solidFill>
            <a:schemeClr val="tx1"/>
          </a:solidFill>
        </a:ln>
      </dgm:spPr>
      <dgm:t>
        <a:bodyPr/>
        <a:lstStyle/>
        <a:p>
          <a:endParaRPr lang="en-US"/>
        </a:p>
      </dgm:t>
    </dgm:pt>
    <dgm:pt modelId="{27C4406D-1F38-49E1-B37A-B8008FEA8BB0}">
      <dgm:prSet phldrT="[Text]"/>
      <dgm:spPr>
        <a:solidFill>
          <a:schemeClr val="tx1"/>
        </a:solidFill>
      </dgm:spPr>
      <dgm:t>
        <a:bodyPr/>
        <a:lstStyle/>
        <a:p>
          <a:r>
            <a:rPr lang="en-US" dirty="0"/>
            <a:t>Reboot</a:t>
          </a:r>
        </a:p>
      </dgm:t>
    </dgm:pt>
    <dgm:pt modelId="{7C079BAC-9148-412B-89A9-10810A2052EE}" type="parTrans" cxnId="{D68BC8AA-8F41-471A-AC9A-2ABA452CDCCC}">
      <dgm:prSet/>
      <dgm:spPr/>
      <dgm:t>
        <a:bodyPr/>
        <a:lstStyle/>
        <a:p>
          <a:endParaRPr lang="en-US"/>
        </a:p>
      </dgm:t>
    </dgm:pt>
    <dgm:pt modelId="{17394013-7961-4868-9BA9-39042C319CEC}" type="sibTrans" cxnId="{D68BC8AA-8F41-471A-AC9A-2ABA452CDCCC}">
      <dgm:prSet/>
      <dgm:spPr/>
      <dgm:t>
        <a:bodyPr/>
        <a:lstStyle/>
        <a:p>
          <a:endParaRPr lang="en-US"/>
        </a:p>
      </dgm:t>
    </dgm:pt>
    <dgm:pt modelId="{84BD3997-510C-4813-B583-DEDE4C584668}" type="pres">
      <dgm:prSet presAssocID="{53AE7698-843B-47AA-A57F-27053E241984}" presName="Name0" presStyleCnt="0">
        <dgm:presLayoutVars>
          <dgm:dir/>
          <dgm:resizeHandles val="exact"/>
        </dgm:presLayoutVars>
      </dgm:prSet>
      <dgm:spPr/>
    </dgm:pt>
    <dgm:pt modelId="{B16935F3-411E-4AB0-8444-26C9C59BC3DF}" type="pres">
      <dgm:prSet presAssocID="{AA968A73-725F-4138-BBBF-94151EC682F7}" presName="node" presStyleLbl="node1" presStyleIdx="0" presStyleCnt="2">
        <dgm:presLayoutVars>
          <dgm:bulletEnabled val="1"/>
        </dgm:presLayoutVars>
      </dgm:prSet>
      <dgm:spPr/>
    </dgm:pt>
    <dgm:pt modelId="{072F1CBD-BD78-4AE9-81F5-60A24E09BB3E}" type="pres">
      <dgm:prSet presAssocID="{4E2DE6E1-3F1F-46AE-B10F-8145452FA0D6}" presName="sibTrans" presStyleLbl="sibTrans2D1" presStyleIdx="0" presStyleCnt="1"/>
      <dgm:spPr/>
    </dgm:pt>
    <dgm:pt modelId="{CE385C9C-9C7A-4ED1-8370-146EE82F5268}" type="pres">
      <dgm:prSet presAssocID="{4E2DE6E1-3F1F-46AE-B10F-8145452FA0D6}" presName="connectorText" presStyleLbl="sibTrans2D1" presStyleIdx="0" presStyleCnt="1"/>
      <dgm:spPr/>
    </dgm:pt>
    <dgm:pt modelId="{D41A401D-A45D-46AB-AC1C-8DAF0ACA92BB}" type="pres">
      <dgm:prSet presAssocID="{27C4406D-1F38-49E1-B37A-B8008FEA8BB0}" presName="node" presStyleLbl="node1" presStyleIdx="1" presStyleCnt="2">
        <dgm:presLayoutVars>
          <dgm:bulletEnabled val="1"/>
        </dgm:presLayoutVars>
      </dgm:prSet>
      <dgm:spPr/>
    </dgm:pt>
  </dgm:ptLst>
  <dgm:cxnLst>
    <dgm:cxn modelId="{F3F9C404-DC21-4328-80D3-4B9A96B72F89}" type="presOf" srcId="{4E2DE6E1-3F1F-46AE-B10F-8145452FA0D6}" destId="{072F1CBD-BD78-4AE9-81F5-60A24E09BB3E}" srcOrd="0" destOrd="0" presId="urn:microsoft.com/office/officeart/2005/8/layout/process1"/>
    <dgm:cxn modelId="{F7935F09-D241-42BE-A1A3-EB1697873D77}" type="presOf" srcId="{4E2DE6E1-3F1F-46AE-B10F-8145452FA0D6}" destId="{CE385C9C-9C7A-4ED1-8370-146EE82F5268}" srcOrd="1" destOrd="0" presId="urn:microsoft.com/office/officeart/2005/8/layout/process1"/>
    <dgm:cxn modelId="{10FCEA5C-87C7-4092-9DE6-ADF2B4594D0C}" type="presOf" srcId="{AA968A73-725F-4138-BBBF-94151EC682F7}" destId="{B16935F3-411E-4AB0-8444-26C9C59BC3DF}" srcOrd="0" destOrd="0" presId="urn:microsoft.com/office/officeart/2005/8/layout/process1"/>
    <dgm:cxn modelId="{B5E6C765-642E-46D4-B665-AE3A460BFEA8}" srcId="{53AE7698-843B-47AA-A57F-27053E241984}" destId="{AA968A73-725F-4138-BBBF-94151EC682F7}" srcOrd="0" destOrd="0" parTransId="{C5B3F599-EEF3-4CD8-9DF7-211F33967E51}" sibTransId="{4E2DE6E1-3F1F-46AE-B10F-8145452FA0D6}"/>
    <dgm:cxn modelId="{CAB76A7E-0278-495E-9743-62FAC6F0A8CE}" type="presOf" srcId="{53AE7698-843B-47AA-A57F-27053E241984}" destId="{84BD3997-510C-4813-B583-DEDE4C584668}" srcOrd="0" destOrd="0" presId="urn:microsoft.com/office/officeart/2005/8/layout/process1"/>
    <dgm:cxn modelId="{00C85E92-5233-4669-96AE-0EE1E485A16A}" type="presOf" srcId="{27C4406D-1F38-49E1-B37A-B8008FEA8BB0}" destId="{D41A401D-A45D-46AB-AC1C-8DAF0ACA92BB}" srcOrd="0" destOrd="0" presId="urn:microsoft.com/office/officeart/2005/8/layout/process1"/>
    <dgm:cxn modelId="{D68BC8AA-8F41-471A-AC9A-2ABA452CDCCC}" srcId="{53AE7698-843B-47AA-A57F-27053E241984}" destId="{27C4406D-1F38-49E1-B37A-B8008FEA8BB0}" srcOrd="1" destOrd="0" parTransId="{7C079BAC-9148-412B-89A9-10810A2052EE}" sibTransId="{17394013-7961-4868-9BA9-39042C319CEC}"/>
    <dgm:cxn modelId="{F6E69A08-4FB7-4F26-A2F5-FDC5A516AFCF}" type="presParOf" srcId="{84BD3997-510C-4813-B583-DEDE4C584668}" destId="{B16935F3-411E-4AB0-8444-26C9C59BC3DF}" srcOrd="0" destOrd="0" presId="urn:microsoft.com/office/officeart/2005/8/layout/process1"/>
    <dgm:cxn modelId="{E5E31A83-9094-4444-999E-57ACD2B07ECC}" type="presParOf" srcId="{84BD3997-510C-4813-B583-DEDE4C584668}" destId="{072F1CBD-BD78-4AE9-81F5-60A24E09BB3E}" srcOrd="1" destOrd="0" presId="urn:microsoft.com/office/officeart/2005/8/layout/process1"/>
    <dgm:cxn modelId="{056E29C1-8C0B-4121-A3A8-0F10AC4B1490}" type="presParOf" srcId="{072F1CBD-BD78-4AE9-81F5-60A24E09BB3E}" destId="{CE385C9C-9C7A-4ED1-8370-146EE82F5268}" srcOrd="0" destOrd="0" presId="urn:microsoft.com/office/officeart/2005/8/layout/process1"/>
    <dgm:cxn modelId="{4643C4D8-B80E-47F2-B8F7-172E16EAB4F6}" type="presParOf" srcId="{84BD3997-510C-4813-B583-DEDE4C584668}" destId="{D41A401D-A45D-46AB-AC1C-8DAF0ACA92BB}"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F65626-E0D2-4DBF-96DF-7089B6A1A63C}"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ED63ECD0-0C6B-40B8-AF70-200B954B4AE4}">
      <dgm:prSet phldrT="[Text]" custT="1"/>
      <dgm:spPr>
        <a:solidFill>
          <a:srgbClr val="FF0000"/>
        </a:solidFill>
      </dgm:spPr>
      <dgm:t>
        <a:bodyPr/>
        <a:lstStyle/>
        <a:p>
          <a:r>
            <a:rPr lang="en-US" sz="2400" dirty="0"/>
            <a:t>Start</a:t>
          </a:r>
        </a:p>
      </dgm:t>
    </dgm:pt>
    <dgm:pt modelId="{32104361-25AA-4A31-84B7-8501C582B8B7}" type="parTrans" cxnId="{D446C4F7-929C-41C1-AFC0-2EA4F8209504}">
      <dgm:prSet/>
      <dgm:spPr/>
      <dgm:t>
        <a:bodyPr/>
        <a:lstStyle/>
        <a:p>
          <a:endParaRPr lang="en-US"/>
        </a:p>
      </dgm:t>
    </dgm:pt>
    <dgm:pt modelId="{EF211F85-DDED-4B5B-BF29-69599D431036}" type="sibTrans" cxnId="{D446C4F7-929C-41C1-AFC0-2EA4F8209504}">
      <dgm:prSet/>
      <dgm:spPr>
        <a:solidFill>
          <a:srgbClr val="FF0000"/>
        </a:solidFill>
      </dgm:spPr>
      <dgm:t>
        <a:bodyPr/>
        <a:lstStyle/>
        <a:p>
          <a:endParaRPr lang="en-US"/>
        </a:p>
      </dgm:t>
    </dgm:pt>
    <dgm:pt modelId="{BB451E55-6ACC-4A24-AE85-70F809014D43}">
      <dgm:prSet phldrT="[Text]" custT="1"/>
      <dgm:spPr>
        <a:solidFill>
          <a:schemeClr val="tx1"/>
        </a:solidFill>
      </dgm:spPr>
      <dgm:t>
        <a:bodyPr/>
        <a:lstStyle/>
        <a:p>
          <a:r>
            <a:rPr lang="en-US" sz="1600" dirty="0"/>
            <a:t>Create log.txt</a:t>
          </a:r>
        </a:p>
      </dgm:t>
    </dgm:pt>
    <dgm:pt modelId="{8E29C219-4251-4D83-A1E1-5E5036F35253}" type="parTrans" cxnId="{58D86BEE-B9E0-4FA8-B416-40C85898E6D1}">
      <dgm:prSet/>
      <dgm:spPr/>
      <dgm:t>
        <a:bodyPr/>
        <a:lstStyle/>
        <a:p>
          <a:endParaRPr lang="en-US"/>
        </a:p>
      </dgm:t>
    </dgm:pt>
    <dgm:pt modelId="{E5DB4EC1-C912-43AA-BF9B-7B5BA9B90DA8}" type="sibTrans" cxnId="{58D86BEE-B9E0-4FA8-B416-40C85898E6D1}">
      <dgm:prSet/>
      <dgm:spPr>
        <a:solidFill>
          <a:srgbClr val="FF0000"/>
        </a:solidFill>
      </dgm:spPr>
      <dgm:t>
        <a:bodyPr/>
        <a:lstStyle/>
        <a:p>
          <a:endParaRPr lang="en-US"/>
        </a:p>
      </dgm:t>
    </dgm:pt>
    <dgm:pt modelId="{9F90C3EB-0AE5-4F13-B9E7-0230E538F60F}">
      <dgm:prSet phldrT="[Text]" custT="1"/>
      <dgm:spPr>
        <a:solidFill>
          <a:schemeClr val="tx1"/>
        </a:solidFill>
      </dgm:spPr>
      <dgm:t>
        <a:bodyPr/>
        <a:lstStyle/>
        <a:p>
          <a:r>
            <a:rPr lang="en-US" sz="1600" dirty="0"/>
            <a:t>Get physical drives</a:t>
          </a:r>
        </a:p>
      </dgm:t>
    </dgm:pt>
    <dgm:pt modelId="{F1F4CFED-54FC-4973-9397-C37A75F0D5EB}" type="parTrans" cxnId="{47C2CC1D-17A8-41F6-8FE8-143D7DEC02C6}">
      <dgm:prSet/>
      <dgm:spPr/>
      <dgm:t>
        <a:bodyPr/>
        <a:lstStyle/>
        <a:p>
          <a:endParaRPr lang="en-US"/>
        </a:p>
      </dgm:t>
    </dgm:pt>
    <dgm:pt modelId="{456E5CB8-FCE4-455D-9585-C0F8B7012F7B}" type="sibTrans" cxnId="{47C2CC1D-17A8-41F6-8FE8-143D7DEC02C6}">
      <dgm:prSet/>
      <dgm:spPr>
        <a:solidFill>
          <a:srgbClr val="FF0000"/>
        </a:solidFill>
      </dgm:spPr>
      <dgm:t>
        <a:bodyPr/>
        <a:lstStyle/>
        <a:p>
          <a:endParaRPr lang="en-US"/>
        </a:p>
      </dgm:t>
    </dgm:pt>
    <dgm:pt modelId="{5CB6BFE9-4EF7-4BC7-B29E-8727911C4D32}">
      <dgm:prSet phldrT="[Text]" custT="1"/>
      <dgm:spPr>
        <a:solidFill>
          <a:schemeClr val="tx1"/>
        </a:solidFill>
      </dgm:spPr>
      <dgm:t>
        <a:bodyPr/>
        <a:lstStyle/>
        <a:p>
          <a:r>
            <a:rPr lang="en-US" sz="1600" dirty="0"/>
            <a:t>Get partitions and drive data</a:t>
          </a:r>
        </a:p>
      </dgm:t>
    </dgm:pt>
    <dgm:pt modelId="{7AF40265-A5E8-4A38-A9FF-37A9202169E4}" type="parTrans" cxnId="{8474D4E1-6F35-4D50-95CA-2C0E68FC729A}">
      <dgm:prSet/>
      <dgm:spPr/>
      <dgm:t>
        <a:bodyPr/>
        <a:lstStyle/>
        <a:p>
          <a:endParaRPr lang="en-US"/>
        </a:p>
      </dgm:t>
    </dgm:pt>
    <dgm:pt modelId="{9830A75A-6519-43E1-BFD7-D80960D414E6}" type="sibTrans" cxnId="{8474D4E1-6F35-4D50-95CA-2C0E68FC729A}">
      <dgm:prSet/>
      <dgm:spPr>
        <a:solidFill>
          <a:srgbClr val="FF0000"/>
        </a:solidFill>
      </dgm:spPr>
      <dgm:t>
        <a:bodyPr/>
        <a:lstStyle/>
        <a:p>
          <a:endParaRPr lang="en-US"/>
        </a:p>
      </dgm:t>
    </dgm:pt>
    <dgm:pt modelId="{C8CE7378-ADAB-4788-86D2-7E33590F2777}">
      <dgm:prSet phldrT="[Text]" custT="1"/>
      <dgm:spPr>
        <a:solidFill>
          <a:schemeClr val="tx1"/>
        </a:solidFill>
      </dgm:spPr>
      <dgm:t>
        <a:bodyPr/>
        <a:lstStyle/>
        <a:p>
          <a:r>
            <a:rPr lang="en-US" sz="1600" dirty="0"/>
            <a:t>Overwrite physical drives with 10k bytes of PRNG data</a:t>
          </a:r>
        </a:p>
      </dgm:t>
    </dgm:pt>
    <dgm:pt modelId="{089E0DE7-F5EC-440B-9B5A-4FEFF135388E}" type="parTrans" cxnId="{A3785F65-4170-4A71-AC48-F66D1A9B3EFF}">
      <dgm:prSet/>
      <dgm:spPr/>
      <dgm:t>
        <a:bodyPr/>
        <a:lstStyle/>
        <a:p>
          <a:endParaRPr lang="en-US"/>
        </a:p>
      </dgm:t>
    </dgm:pt>
    <dgm:pt modelId="{CE386A2E-B98F-443E-B5F1-C7F440833D16}" type="sibTrans" cxnId="{A3785F65-4170-4A71-AC48-F66D1A9B3EFF}">
      <dgm:prSet/>
      <dgm:spPr>
        <a:solidFill>
          <a:srgbClr val="FF0000"/>
        </a:solidFill>
      </dgm:spPr>
      <dgm:t>
        <a:bodyPr/>
        <a:lstStyle/>
        <a:p>
          <a:endParaRPr lang="en-US"/>
        </a:p>
      </dgm:t>
    </dgm:pt>
    <dgm:pt modelId="{B050500D-9F4C-4682-BDF3-7AA7926262C7}">
      <dgm:prSet phldrT="[Text]" custT="1"/>
      <dgm:spPr>
        <a:solidFill>
          <a:schemeClr val="tx1"/>
        </a:solidFill>
      </dgm:spPr>
      <dgm:t>
        <a:bodyPr/>
        <a:lstStyle/>
        <a:p>
          <a:r>
            <a:rPr lang="en-US" sz="1200" dirty="0"/>
            <a:t>Using 1 thread, create a file named “TmdXXXX/TmfXXXX.tmp and write to it using PRNG data until disk is full</a:t>
          </a:r>
        </a:p>
      </dgm:t>
    </dgm:pt>
    <dgm:pt modelId="{EAF56F01-8A66-4094-BA48-0583C18C46D6}" type="parTrans" cxnId="{A1A7972D-21FD-48A7-89BB-A3FDEEE5F754}">
      <dgm:prSet/>
      <dgm:spPr/>
      <dgm:t>
        <a:bodyPr/>
        <a:lstStyle/>
        <a:p>
          <a:endParaRPr lang="en-US"/>
        </a:p>
      </dgm:t>
    </dgm:pt>
    <dgm:pt modelId="{AD4FD297-E5BC-42A8-9DEE-7533E1200823}" type="sibTrans" cxnId="{A1A7972D-21FD-48A7-89BB-A3FDEEE5F754}">
      <dgm:prSet/>
      <dgm:spPr>
        <a:solidFill>
          <a:srgbClr val="FF0000"/>
        </a:solidFill>
      </dgm:spPr>
      <dgm:t>
        <a:bodyPr/>
        <a:lstStyle/>
        <a:p>
          <a:endParaRPr lang="en-US"/>
        </a:p>
      </dgm:t>
    </dgm:pt>
    <dgm:pt modelId="{718ABC8C-CFD4-4DEF-8BAD-02E8B11E0486}">
      <dgm:prSet phldrT="[Text]" custT="1"/>
      <dgm:spPr>
        <a:solidFill>
          <a:srgbClr val="FF0000"/>
        </a:solidFill>
      </dgm:spPr>
      <dgm:t>
        <a:bodyPr/>
        <a:lstStyle/>
        <a:p>
          <a:r>
            <a:rPr lang="en-US" sz="2400" dirty="0"/>
            <a:t>End</a:t>
          </a:r>
        </a:p>
      </dgm:t>
    </dgm:pt>
    <dgm:pt modelId="{92F9BF8A-81D3-4C31-A2F6-007F893294FC}" type="parTrans" cxnId="{81D673FB-6072-472F-B093-17B9A7B51C78}">
      <dgm:prSet/>
      <dgm:spPr/>
      <dgm:t>
        <a:bodyPr/>
        <a:lstStyle/>
        <a:p>
          <a:endParaRPr lang="en-US"/>
        </a:p>
      </dgm:t>
    </dgm:pt>
    <dgm:pt modelId="{71EC8E04-94BD-47B5-811D-1534B27465C7}" type="sibTrans" cxnId="{81D673FB-6072-472F-B093-17B9A7B51C78}">
      <dgm:prSet/>
      <dgm:spPr/>
      <dgm:t>
        <a:bodyPr/>
        <a:lstStyle/>
        <a:p>
          <a:endParaRPr lang="en-US"/>
        </a:p>
      </dgm:t>
    </dgm:pt>
    <dgm:pt modelId="{B3CD1B95-FFBC-4D81-A7B3-439CC37A53EC}">
      <dgm:prSet phldrT="[Text]" custT="1"/>
      <dgm:spPr>
        <a:solidFill>
          <a:schemeClr val="tx1"/>
        </a:solidFill>
      </dgm:spPr>
      <dgm:t>
        <a:bodyPr/>
        <a:lstStyle/>
        <a:p>
          <a:r>
            <a:rPr lang="en-US" sz="1600" dirty="0"/>
            <a:t>Recursively wipe first 10k bytes of all files with PRNG data</a:t>
          </a:r>
        </a:p>
      </dgm:t>
    </dgm:pt>
    <dgm:pt modelId="{BE2C7881-C833-4B7E-AAAD-9C2E62697780}" type="parTrans" cxnId="{49ABAD9E-0AF7-4782-9C1A-DCC0EE55B739}">
      <dgm:prSet/>
      <dgm:spPr/>
      <dgm:t>
        <a:bodyPr/>
        <a:lstStyle/>
        <a:p>
          <a:endParaRPr lang="en-US"/>
        </a:p>
      </dgm:t>
    </dgm:pt>
    <dgm:pt modelId="{67FCA683-74A6-43A8-9D85-FC2CAE71400F}" type="sibTrans" cxnId="{49ABAD9E-0AF7-4782-9C1A-DCC0EE55B739}">
      <dgm:prSet/>
      <dgm:spPr/>
      <dgm:t>
        <a:bodyPr/>
        <a:lstStyle/>
        <a:p>
          <a:endParaRPr lang="en-US"/>
        </a:p>
      </dgm:t>
    </dgm:pt>
    <dgm:pt modelId="{A9F15BB9-B284-4034-B69D-56735E548F84}" type="pres">
      <dgm:prSet presAssocID="{0AF65626-E0D2-4DBF-96DF-7089B6A1A63C}" presName="Name0" presStyleCnt="0">
        <dgm:presLayoutVars>
          <dgm:dir/>
          <dgm:animLvl val="lvl"/>
          <dgm:resizeHandles val="exact"/>
        </dgm:presLayoutVars>
      </dgm:prSet>
      <dgm:spPr/>
    </dgm:pt>
    <dgm:pt modelId="{53A543BD-8457-4FC3-AF79-5151464C3C12}" type="pres">
      <dgm:prSet presAssocID="{718ABC8C-CFD4-4DEF-8BAD-02E8B11E0486}" presName="boxAndChildren" presStyleCnt="0"/>
      <dgm:spPr/>
    </dgm:pt>
    <dgm:pt modelId="{29D16AFB-9FD8-43E4-9A7B-32898DF0F2FE}" type="pres">
      <dgm:prSet presAssocID="{718ABC8C-CFD4-4DEF-8BAD-02E8B11E0486}" presName="parentTextBox" presStyleLbl="node1" presStyleIdx="0" presStyleCnt="8"/>
      <dgm:spPr/>
    </dgm:pt>
    <dgm:pt modelId="{D9DDFB13-935F-4F6E-9583-92F6EFF86331}" type="pres">
      <dgm:prSet presAssocID="{67FCA683-74A6-43A8-9D85-FC2CAE71400F}" presName="sp" presStyleCnt="0"/>
      <dgm:spPr/>
    </dgm:pt>
    <dgm:pt modelId="{4FE0E9C5-8ED6-41A4-8905-46BC655CAB04}" type="pres">
      <dgm:prSet presAssocID="{B3CD1B95-FFBC-4D81-A7B3-439CC37A53EC}" presName="arrowAndChildren" presStyleCnt="0"/>
      <dgm:spPr/>
    </dgm:pt>
    <dgm:pt modelId="{E504061B-9638-4C74-939F-F4E114EB6E9F}" type="pres">
      <dgm:prSet presAssocID="{B3CD1B95-FFBC-4D81-A7B3-439CC37A53EC}" presName="parentTextArrow" presStyleLbl="node1" presStyleIdx="1" presStyleCnt="8"/>
      <dgm:spPr/>
    </dgm:pt>
    <dgm:pt modelId="{E77E8681-9160-43B0-A10E-70B5CDE3F51B}" type="pres">
      <dgm:prSet presAssocID="{AD4FD297-E5BC-42A8-9DEE-7533E1200823}" presName="sp" presStyleCnt="0"/>
      <dgm:spPr/>
    </dgm:pt>
    <dgm:pt modelId="{0E8A1E3C-8164-477E-AA33-36425BA3CA80}" type="pres">
      <dgm:prSet presAssocID="{B050500D-9F4C-4682-BDF3-7AA7926262C7}" presName="arrowAndChildren" presStyleCnt="0"/>
      <dgm:spPr/>
    </dgm:pt>
    <dgm:pt modelId="{99CB2D25-2DAA-4745-B053-3EEF20780F84}" type="pres">
      <dgm:prSet presAssocID="{B050500D-9F4C-4682-BDF3-7AA7926262C7}" presName="parentTextArrow" presStyleLbl="node1" presStyleIdx="2" presStyleCnt="8"/>
      <dgm:spPr/>
    </dgm:pt>
    <dgm:pt modelId="{F1A9F6C0-6155-422F-A9DA-28B4177BBEE1}" type="pres">
      <dgm:prSet presAssocID="{CE386A2E-B98F-443E-B5F1-C7F440833D16}" presName="sp" presStyleCnt="0"/>
      <dgm:spPr/>
    </dgm:pt>
    <dgm:pt modelId="{761009B0-1117-4A5B-94FC-321D7CB02578}" type="pres">
      <dgm:prSet presAssocID="{C8CE7378-ADAB-4788-86D2-7E33590F2777}" presName="arrowAndChildren" presStyleCnt="0"/>
      <dgm:spPr/>
    </dgm:pt>
    <dgm:pt modelId="{FB78F9E8-2E92-4051-A968-B90172AF6F2F}" type="pres">
      <dgm:prSet presAssocID="{C8CE7378-ADAB-4788-86D2-7E33590F2777}" presName="parentTextArrow" presStyleLbl="node1" presStyleIdx="3" presStyleCnt="8"/>
      <dgm:spPr/>
    </dgm:pt>
    <dgm:pt modelId="{5448A7B3-7FC6-412C-A543-60037C5BC53E}" type="pres">
      <dgm:prSet presAssocID="{9830A75A-6519-43E1-BFD7-D80960D414E6}" presName="sp" presStyleCnt="0"/>
      <dgm:spPr/>
    </dgm:pt>
    <dgm:pt modelId="{7F13A1F9-F377-437A-83FB-0FFCFC7328B4}" type="pres">
      <dgm:prSet presAssocID="{5CB6BFE9-4EF7-4BC7-B29E-8727911C4D32}" presName="arrowAndChildren" presStyleCnt="0"/>
      <dgm:spPr/>
    </dgm:pt>
    <dgm:pt modelId="{26ABDEC9-6007-4C67-A402-F22733431E10}" type="pres">
      <dgm:prSet presAssocID="{5CB6BFE9-4EF7-4BC7-B29E-8727911C4D32}" presName="parentTextArrow" presStyleLbl="node1" presStyleIdx="4" presStyleCnt="8"/>
      <dgm:spPr/>
    </dgm:pt>
    <dgm:pt modelId="{22691E58-026D-4EB8-8EFF-5C6C9EB580BC}" type="pres">
      <dgm:prSet presAssocID="{456E5CB8-FCE4-455D-9585-C0F8B7012F7B}" presName="sp" presStyleCnt="0"/>
      <dgm:spPr/>
    </dgm:pt>
    <dgm:pt modelId="{04F5C7C4-48E1-42BB-A555-2372FB835E38}" type="pres">
      <dgm:prSet presAssocID="{9F90C3EB-0AE5-4F13-B9E7-0230E538F60F}" presName="arrowAndChildren" presStyleCnt="0"/>
      <dgm:spPr/>
    </dgm:pt>
    <dgm:pt modelId="{8CFD0F02-53D1-43AD-9A29-1CA178E24578}" type="pres">
      <dgm:prSet presAssocID="{9F90C3EB-0AE5-4F13-B9E7-0230E538F60F}" presName="parentTextArrow" presStyleLbl="node1" presStyleIdx="5" presStyleCnt="8"/>
      <dgm:spPr/>
    </dgm:pt>
    <dgm:pt modelId="{92DD9213-E1AF-45CC-86F2-3759D8EBC14A}" type="pres">
      <dgm:prSet presAssocID="{E5DB4EC1-C912-43AA-BF9B-7B5BA9B90DA8}" presName="sp" presStyleCnt="0"/>
      <dgm:spPr/>
    </dgm:pt>
    <dgm:pt modelId="{0E383250-BCCF-4C19-A18D-C719AFEC9818}" type="pres">
      <dgm:prSet presAssocID="{BB451E55-6ACC-4A24-AE85-70F809014D43}" presName="arrowAndChildren" presStyleCnt="0"/>
      <dgm:spPr/>
    </dgm:pt>
    <dgm:pt modelId="{3CE48043-55CF-4DBC-8471-0CBB34D7318F}" type="pres">
      <dgm:prSet presAssocID="{BB451E55-6ACC-4A24-AE85-70F809014D43}" presName="parentTextArrow" presStyleLbl="node1" presStyleIdx="6" presStyleCnt="8"/>
      <dgm:spPr/>
    </dgm:pt>
    <dgm:pt modelId="{887A6E81-BCA6-4083-B868-4D11F00DFFB4}" type="pres">
      <dgm:prSet presAssocID="{EF211F85-DDED-4B5B-BF29-69599D431036}" presName="sp" presStyleCnt="0"/>
      <dgm:spPr/>
    </dgm:pt>
    <dgm:pt modelId="{53D12371-6987-44F5-96F7-5644DA35D6DC}" type="pres">
      <dgm:prSet presAssocID="{ED63ECD0-0C6B-40B8-AF70-200B954B4AE4}" presName="arrowAndChildren" presStyleCnt="0"/>
      <dgm:spPr/>
    </dgm:pt>
    <dgm:pt modelId="{B89AF907-A2D3-423A-95BF-C12050AFC1F5}" type="pres">
      <dgm:prSet presAssocID="{ED63ECD0-0C6B-40B8-AF70-200B954B4AE4}" presName="parentTextArrow" presStyleLbl="node1" presStyleIdx="7" presStyleCnt="8"/>
      <dgm:spPr/>
    </dgm:pt>
  </dgm:ptLst>
  <dgm:cxnLst>
    <dgm:cxn modelId="{47C2CC1D-17A8-41F6-8FE8-143D7DEC02C6}" srcId="{0AF65626-E0D2-4DBF-96DF-7089B6A1A63C}" destId="{9F90C3EB-0AE5-4F13-B9E7-0230E538F60F}" srcOrd="2" destOrd="0" parTransId="{F1F4CFED-54FC-4973-9397-C37A75F0D5EB}" sibTransId="{456E5CB8-FCE4-455D-9585-C0F8B7012F7B}"/>
    <dgm:cxn modelId="{A1A7972D-21FD-48A7-89BB-A3FDEEE5F754}" srcId="{0AF65626-E0D2-4DBF-96DF-7089B6A1A63C}" destId="{B050500D-9F4C-4682-BDF3-7AA7926262C7}" srcOrd="5" destOrd="0" parTransId="{EAF56F01-8A66-4094-BA48-0583C18C46D6}" sibTransId="{AD4FD297-E5BC-42A8-9DEE-7533E1200823}"/>
    <dgm:cxn modelId="{9C88855E-8EE4-494E-A4E5-6186204E58AC}" type="presOf" srcId="{C8CE7378-ADAB-4788-86D2-7E33590F2777}" destId="{FB78F9E8-2E92-4051-A968-B90172AF6F2F}" srcOrd="0" destOrd="0" presId="urn:microsoft.com/office/officeart/2005/8/layout/process4"/>
    <dgm:cxn modelId="{A3785F65-4170-4A71-AC48-F66D1A9B3EFF}" srcId="{0AF65626-E0D2-4DBF-96DF-7089B6A1A63C}" destId="{C8CE7378-ADAB-4788-86D2-7E33590F2777}" srcOrd="4" destOrd="0" parTransId="{089E0DE7-F5EC-440B-9B5A-4FEFF135388E}" sibTransId="{CE386A2E-B98F-443E-B5F1-C7F440833D16}"/>
    <dgm:cxn modelId="{EEECFB52-ADCD-4CE3-846E-E585B57164DC}" type="presOf" srcId="{BB451E55-6ACC-4A24-AE85-70F809014D43}" destId="{3CE48043-55CF-4DBC-8471-0CBB34D7318F}" srcOrd="0" destOrd="0" presId="urn:microsoft.com/office/officeart/2005/8/layout/process4"/>
    <dgm:cxn modelId="{16B51E75-CEFB-4ED4-A7C0-B5D083EA1635}" type="presOf" srcId="{ED63ECD0-0C6B-40B8-AF70-200B954B4AE4}" destId="{B89AF907-A2D3-423A-95BF-C12050AFC1F5}" srcOrd="0" destOrd="0" presId="urn:microsoft.com/office/officeart/2005/8/layout/process4"/>
    <dgm:cxn modelId="{0BC3B775-D731-4C07-BF84-856703CE6B70}" type="presOf" srcId="{718ABC8C-CFD4-4DEF-8BAD-02E8B11E0486}" destId="{29D16AFB-9FD8-43E4-9A7B-32898DF0F2FE}" srcOrd="0" destOrd="0" presId="urn:microsoft.com/office/officeart/2005/8/layout/process4"/>
    <dgm:cxn modelId="{66BE5F59-D4CB-4DCA-9C9B-DE5CF70BDDE0}" type="presOf" srcId="{9F90C3EB-0AE5-4F13-B9E7-0230E538F60F}" destId="{8CFD0F02-53D1-43AD-9A29-1CA178E24578}" srcOrd="0" destOrd="0" presId="urn:microsoft.com/office/officeart/2005/8/layout/process4"/>
    <dgm:cxn modelId="{3E47BF80-2EE8-422F-8201-9716393B05D8}" type="presOf" srcId="{B050500D-9F4C-4682-BDF3-7AA7926262C7}" destId="{99CB2D25-2DAA-4745-B053-3EEF20780F84}" srcOrd="0" destOrd="0" presId="urn:microsoft.com/office/officeart/2005/8/layout/process4"/>
    <dgm:cxn modelId="{DA828F81-2239-427A-8CCE-8672CB49815C}" type="presOf" srcId="{B3CD1B95-FFBC-4D81-A7B3-439CC37A53EC}" destId="{E504061B-9638-4C74-939F-F4E114EB6E9F}" srcOrd="0" destOrd="0" presId="urn:microsoft.com/office/officeart/2005/8/layout/process4"/>
    <dgm:cxn modelId="{49ABAD9E-0AF7-4782-9C1A-DCC0EE55B739}" srcId="{0AF65626-E0D2-4DBF-96DF-7089B6A1A63C}" destId="{B3CD1B95-FFBC-4D81-A7B3-439CC37A53EC}" srcOrd="6" destOrd="0" parTransId="{BE2C7881-C833-4B7E-AAAD-9C2E62697780}" sibTransId="{67FCA683-74A6-43A8-9D85-FC2CAE71400F}"/>
    <dgm:cxn modelId="{120277B7-8BF8-4CDC-AB2E-804338EA6AF8}" type="presOf" srcId="{0AF65626-E0D2-4DBF-96DF-7089B6A1A63C}" destId="{A9F15BB9-B284-4034-B69D-56735E548F84}" srcOrd="0" destOrd="0" presId="urn:microsoft.com/office/officeart/2005/8/layout/process4"/>
    <dgm:cxn modelId="{ABCFE7B7-3F22-416A-ABB9-D69F82FD55C0}" type="presOf" srcId="{5CB6BFE9-4EF7-4BC7-B29E-8727911C4D32}" destId="{26ABDEC9-6007-4C67-A402-F22733431E10}" srcOrd="0" destOrd="0" presId="urn:microsoft.com/office/officeart/2005/8/layout/process4"/>
    <dgm:cxn modelId="{8474D4E1-6F35-4D50-95CA-2C0E68FC729A}" srcId="{0AF65626-E0D2-4DBF-96DF-7089B6A1A63C}" destId="{5CB6BFE9-4EF7-4BC7-B29E-8727911C4D32}" srcOrd="3" destOrd="0" parTransId="{7AF40265-A5E8-4A38-A9FF-37A9202169E4}" sibTransId="{9830A75A-6519-43E1-BFD7-D80960D414E6}"/>
    <dgm:cxn modelId="{58D86BEE-B9E0-4FA8-B416-40C85898E6D1}" srcId="{0AF65626-E0D2-4DBF-96DF-7089B6A1A63C}" destId="{BB451E55-6ACC-4A24-AE85-70F809014D43}" srcOrd="1" destOrd="0" parTransId="{8E29C219-4251-4D83-A1E1-5E5036F35253}" sibTransId="{E5DB4EC1-C912-43AA-BF9B-7B5BA9B90DA8}"/>
    <dgm:cxn modelId="{D446C4F7-929C-41C1-AFC0-2EA4F8209504}" srcId="{0AF65626-E0D2-4DBF-96DF-7089B6A1A63C}" destId="{ED63ECD0-0C6B-40B8-AF70-200B954B4AE4}" srcOrd="0" destOrd="0" parTransId="{32104361-25AA-4A31-84B7-8501C582B8B7}" sibTransId="{EF211F85-DDED-4B5B-BF29-69599D431036}"/>
    <dgm:cxn modelId="{81D673FB-6072-472F-B093-17B9A7B51C78}" srcId="{0AF65626-E0D2-4DBF-96DF-7089B6A1A63C}" destId="{718ABC8C-CFD4-4DEF-8BAD-02E8B11E0486}" srcOrd="7" destOrd="0" parTransId="{92F9BF8A-81D3-4C31-A2F6-007F893294FC}" sibTransId="{71EC8E04-94BD-47B5-811D-1534B27465C7}"/>
    <dgm:cxn modelId="{18C5EA26-CC56-4110-9554-3BB4B53074EF}" type="presParOf" srcId="{A9F15BB9-B284-4034-B69D-56735E548F84}" destId="{53A543BD-8457-4FC3-AF79-5151464C3C12}" srcOrd="0" destOrd="0" presId="urn:microsoft.com/office/officeart/2005/8/layout/process4"/>
    <dgm:cxn modelId="{6BB1A3A0-8575-4EDC-AE9E-C947ECAB43F0}" type="presParOf" srcId="{53A543BD-8457-4FC3-AF79-5151464C3C12}" destId="{29D16AFB-9FD8-43E4-9A7B-32898DF0F2FE}" srcOrd="0" destOrd="0" presId="urn:microsoft.com/office/officeart/2005/8/layout/process4"/>
    <dgm:cxn modelId="{946A14E8-3256-42B7-A97B-B1DEF9A03036}" type="presParOf" srcId="{A9F15BB9-B284-4034-B69D-56735E548F84}" destId="{D9DDFB13-935F-4F6E-9583-92F6EFF86331}" srcOrd="1" destOrd="0" presId="urn:microsoft.com/office/officeart/2005/8/layout/process4"/>
    <dgm:cxn modelId="{C27BB8DF-E850-4E0C-9341-24917256D255}" type="presParOf" srcId="{A9F15BB9-B284-4034-B69D-56735E548F84}" destId="{4FE0E9C5-8ED6-41A4-8905-46BC655CAB04}" srcOrd="2" destOrd="0" presId="urn:microsoft.com/office/officeart/2005/8/layout/process4"/>
    <dgm:cxn modelId="{64CBB692-8690-4461-8A92-71ECF53A3ABC}" type="presParOf" srcId="{4FE0E9C5-8ED6-41A4-8905-46BC655CAB04}" destId="{E504061B-9638-4C74-939F-F4E114EB6E9F}" srcOrd="0" destOrd="0" presId="urn:microsoft.com/office/officeart/2005/8/layout/process4"/>
    <dgm:cxn modelId="{560B58E3-CEB7-4E2D-96DE-899B0D55AA22}" type="presParOf" srcId="{A9F15BB9-B284-4034-B69D-56735E548F84}" destId="{E77E8681-9160-43B0-A10E-70B5CDE3F51B}" srcOrd="3" destOrd="0" presId="urn:microsoft.com/office/officeart/2005/8/layout/process4"/>
    <dgm:cxn modelId="{911799D9-9042-45B3-8B26-983979D26529}" type="presParOf" srcId="{A9F15BB9-B284-4034-B69D-56735E548F84}" destId="{0E8A1E3C-8164-477E-AA33-36425BA3CA80}" srcOrd="4" destOrd="0" presId="urn:microsoft.com/office/officeart/2005/8/layout/process4"/>
    <dgm:cxn modelId="{BA6ECE9F-8584-4EA1-BD9D-408B6A6BBB04}" type="presParOf" srcId="{0E8A1E3C-8164-477E-AA33-36425BA3CA80}" destId="{99CB2D25-2DAA-4745-B053-3EEF20780F84}" srcOrd="0" destOrd="0" presId="urn:microsoft.com/office/officeart/2005/8/layout/process4"/>
    <dgm:cxn modelId="{638189EB-181F-4E77-9A16-5264EEB7967D}" type="presParOf" srcId="{A9F15BB9-B284-4034-B69D-56735E548F84}" destId="{F1A9F6C0-6155-422F-A9DA-28B4177BBEE1}" srcOrd="5" destOrd="0" presId="urn:microsoft.com/office/officeart/2005/8/layout/process4"/>
    <dgm:cxn modelId="{82FB4BAA-505A-4443-AF66-EB50B8690E1F}" type="presParOf" srcId="{A9F15BB9-B284-4034-B69D-56735E548F84}" destId="{761009B0-1117-4A5B-94FC-321D7CB02578}" srcOrd="6" destOrd="0" presId="urn:microsoft.com/office/officeart/2005/8/layout/process4"/>
    <dgm:cxn modelId="{28DAC13C-E5C9-4B5A-87FA-4445A99D3B9A}" type="presParOf" srcId="{761009B0-1117-4A5B-94FC-321D7CB02578}" destId="{FB78F9E8-2E92-4051-A968-B90172AF6F2F}" srcOrd="0" destOrd="0" presId="urn:microsoft.com/office/officeart/2005/8/layout/process4"/>
    <dgm:cxn modelId="{E1C7E736-A8BF-4027-82B6-E4BB3E3F8DA1}" type="presParOf" srcId="{A9F15BB9-B284-4034-B69D-56735E548F84}" destId="{5448A7B3-7FC6-412C-A543-60037C5BC53E}" srcOrd="7" destOrd="0" presId="urn:microsoft.com/office/officeart/2005/8/layout/process4"/>
    <dgm:cxn modelId="{986C1797-DAAC-4AB7-951D-6DC3A378FCCE}" type="presParOf" srcId="{A9F15BB9-B284-4034-B69D-56735E548F84}" destId="{7F13A1F9-F377-437A-83FB-0FFCFC7328B4}" srcOrd="8" destOrd="0" presId="urn:microsoft.com/office/officeart/2005/8/layout/process4"/>
    <dgm:cxn modelId="{B7D19538-BA94-476F-BA3E-CC51079B2991}" type="presParOf" srcId="{7F13A1F9-F377-437A-83FB-0FFCFC7328B4}" destId="{26ABDEC9-6007-4C67-A402-F22733431E10}" srcOrd="0" destOrd="0" presId="urn:microsoft.com/office/officeart/2005/8/layout/process4"/>
    <dgm:cxn modelId="{6AC69485-2DC7-49BB-8F72-F40FFFF5E55B}" type="presParOf" srcId="{A9F15BB9-B284-4034-B69D-56735E548F84}" destId="{22691E58-026D-4EB8-8EFF-5C6C9EB580BC}" srcOrd="9" destOrd="0" presId="urn:microsoft.com/office/officeart/2005/8/layout/process4"/>
    <dgm:cxn modelId="{C98283C7-8869-4472-90DC-5639FFDD17DA}" type="presParOf" srcId="{A9F15BB9-B284-4034-B69D-56735E548F84}" destId="{04F5C7C4-48E1-42BB-A555-2372FB835E38}" srcOrd="10" destOrd="0" presId="urn:microsoft.com/office/officeart/2005/8/layout/process4"/>
    <dgm:cxn modelId="{0B06F6E7-A049-44E9-BCFA-6046047CFD79}" type="presParOf" srcId="{04F5C7C4-48E1-42BB-A555-2372FB835E38}" destId="{8CFD0F02-53D1-43AD-9A29-1CA178E24578}" srcOrd="0" destOrd="0" presId="urn:microsoft.com/office/officeart/2005/8/layout/process4"/>
    <dgm:cxn modelId="{FE3756C5-C34E-449D-B81E-37E8481A1F1B}" type="presParOf" srcId="{A9F15BB9-B284-4034-B69D-56735E548F84}" destId="{92DD9213-E1AF-45CC-86F2-3759D8EBC14A}" srcOrd="11" destOrd="0" presId="urn:microsoft.com/office/officeart/2005/8/layout/process4"/>
    <dgm:cxn modelId="{2269F4B0-1B1C-4146-B06D-96518EB3BE1F}" type="presParOf" srcId="{A9F15BB9-B284-4034-B69D-56735E548F84}" destId="{0E383250-BCCF-4C19-A18D-C719AFEC9818}" srcOrd="12" destOrd="0" presId="urn:microsoft.com/office/officeart/2005/8/layout/process4"/>
    <dgm:cxn modelId="{D0E99EB4-BE75-48E9-837C-4A8EA36573E4}" type="presParOf" srcId="{0E383250-BCCF-4C19-A18D-C719AFEC9818}" destId="{3CE48043-55CF-4DBC-8471-0CBB34D7318F}" srcOrd="0" destOrd="0" presId="urn:microsoft.com/office/officeart/2005/8/layout/process4"/>
    <dgm:cxn modelId="{5C92A5BA-5292-4561-8F27-BACAC793BB9A}" type="presParOf" srcId="{A9F15BB9-B284-4034-B69D-56735E548F84}" destId="{887A6E81-BCA6-4083-B868-4D11F00DFFB4}" srcOrd="13" destOrd="0" presId="urn:microsoft.com/office/officeart/2005/8/layout/process4"/>
    <dgm:cxn modelId="{168EB9BF-B431-4B36-A138-AF20720D08FF}" type="presParOf" srcId="{A9F15BB9-B284-4034-B69D-56735E548F84}" destId="{53D12371-6987-44F5-96F7-5644DA35D6DC}" srcOrd="14" destOrd="0" presId="urn:microsoft.com/office/officeart/2005/8/layout/process4"/>
    <dgm:cxn modelId="{4E55E572-3046-4B45-9D48-9E11097EA1A2}" type="presParOf" srcId="{53D12371-6987-44F5-96F7-5644DA35D6DC}" destId="{B89AF907-A2D3-423A-95BF-C12050AFC1F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013941"/>
          <a:ext cx="8299847"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124497"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WhisperGate</a:t>
          </a:r>
        </a:p>
      </dsp:txBody>
      <dsp:txXfrm>
        <a:off x="124497" y="1248643"/>
        <a:ext cx="1825966" cy="483345"/>
      </dsp:txXfrm>
    </dsp:sp>
    <dsp:sp modelId="{255B3FC7-BD87-4810-87ED-7952D0F23157}">
      <dsp:nvSpPr>
        <dsp:cNvPr id="0" name=""/>
        <dsp:cNvSpPr/>
      </dsp:nvSpPr>
      <dsp:spPr>
        <a:xfrm>
          <a:off x="124497" y="548622"/>
          <a:ext cx="1825966" cy="700020"/>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The first novel wiper of the year</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Two-stage pseudo-ransomware</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DEV-0586 (Russia)</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(JAN13) Also UNC1151 (Belarus) </a:t>
          </a:r>
        </a:p>
      </dsp:txBody>
      <dsp:txXfrm>
        <a:off x="124497" y="548622"/>
        <a:ext cx="1825966" cy="700020"/>
      </dsp:txXfrm>
    </dsp:sp>
    <dsp:sp modelId="{DF478A7F-4668-4E0A-86F7-C1205CF5AA73}">
      <dsp:nvSpPr>
        <dsp:cNvPr id="0" name=""/>
        <dsp:cNvSpPr/>
      </dsp:nvSpPr>
      <dsp:spPr>
        <a:xfrm>
          <a:off x="1037480"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5C68C37A-C349-49AE-97A1-63D110D2C7D1}">
      <dsp:nvSpPr>
        <dsp:cNvPr id="0" name=""/>
        <dsp:cNvSpPr/>
      </dsp:nvSpPr>
      <dsp:spPr>
        <a:xfrm>
          <a:off x="1161978" y="229589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defRPr b="1"/>
          </a:pPr>
          <a:r>
            <a:rPr lang="en-US" sz="1200" b="1" kern="1200" dirty="0">
              <a:solidFill>
                <a:sysClr val="window" lastClr="FFFFFF"/>
              </a:solidFill>
              <a:latin typeface="+mn-lt"/>
              <a:ea typeface="+mn-ea"/>
              <a:cs typeface="+mn-cs"/>
            </a:rPr>
            <a:t>HermeticWiper </a:t>
          </a:r>
          <a:r>
            <a:rPr lang="en-US" sz="1200" b="1" kern="1200" dirty="0" err="1">
              <a:solidFill>
                <a:sysClr val="window" lastClr="FFFFFF"/>
              </a:solidFill>
              <a:latin typeface="+mn-lt"/>
              <a:ea typeface="+mn-ea"/>
              <a:cs typeface="+mn-cs"/>
            </a:rPr>
            <a:t>HermeticWizard</a:t>
          </a:r>
          <a:r>
            <a:rPr lang="en-US" sz="1200" b="1" kern="1200" dirty="0">
              <a:solidFill>
                <a:sysClr val="window" lastClr="FFFFFF"/>
              </a:solidFill>
              <a:latin typeface="+mn-lt"/>
              <a:ea typeface="+mn-ea"/>
              <a:cs typeface="+mn-cs"/>
            </a:rPr>
            <a:t> HermeticRansom</a:t>
          </a:r>
        </a:p>
      </dsp:txBody>
      <dsp:txXfrm>
        <a:off x="1161978" y="2295893"/>
        <a:ext cx="1825966" cy="483345"/>
      </dsp:txXfrm>
    </dsp:sp>
    <dsp:sp modelId="{A01D9671-7007-4F3F-98D6-A9730C5B45E4}">
      <dsp:nvSpPr>
        <dsp:cNvPr id="0" name=""/>
        <dsp:cNvSpPr/>
      </dsp:nvSpPr>
      <dsp:spPr>
        <a:xfrm>
          <a:off x="1161978" y="2779239"/>
          <a:ext cx="1825966" cy="852199"/>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First wiper preceding conflict</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Signed certificate “Hermetica”</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HermeticRansom == PartyTicket</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HermeticRansom used as decoy</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Sandworm (Russia)</a:t>
          </a:r>
        </a:p>
      </dsp:txBody>
      <dsp:txXfrm>
        <a:off x="1161978" y="2779239"/>
        <a:ext cx="1825966" cy="852199"/>
      </dsp:txXfrm>
    </dsp:sp>
    <dsp:sp modelId="{D4347EDB-4883-4C4B-A672-6266C9702B5A}">
      <dsp:nvSpPr>
        <dsp:cNvPr id="0" name=""/>
        <dsp:cNvSpPr/>
      </dsp:nvSpPr>
      <dsp:spPr>
        <a:xfrm>
          <a:off x="2074961" y="2013941"/>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006151"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3CD-B7B7-4CC7-9B2D-B5AE3D30A4DA}">
      <dsp:nvSpPr>
        <dsp:cNvPr id="0" name=""/>
        <dsp:cNvSpPr/>
      </dsp:nvSpPr>
      <dsp:spPr>
        <a:xfrm rot="2700000">
          <a:off x="2043632"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2199459"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AcidRain</a:t>
          </a:r>
        </a:p>
      </dsp:txBody>
      <dsp:txXfrm>
        <a:off x="2199459" y="1248643"/>
        <a:ext cx="1825966" cy="483345"/>
      </dsp:txXfrm>
    </dsp:sp>
    <dsp:sp modelId="{04897CD2-CF6F-4A55-8E79-1E7393B07B06}">
      <dsp:nvSpPr>
        <dsp:cNvPr id="0" name=""/>
        <dsp:cNvSpPr/>
      </dsp:nvSpPr>
      <dsp:spPr>
        <a:xfrm>
          <a:off x="2199459" y="533404"/>
          <a:ext cx="1825966" cy="715238"/>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Discovered the day before conflict</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targeted Viasat, disrupting comms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UA, FR, DE, HU, GR, IT, PL</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Russian Government</a:t>
          </a:r>
        </a:p>
      </dsp:txBody>
      <dsp:txXfrm>
        <a:off x="2199459" y="533404"/>
        <a:ext cx="1825966" cy="715238"/>
      </dsp:txXfrm>
    </dsp:sp>
    <dsp:sp modelId="{73ACB8E4-FFC1-49E5-BB46-1EBD63F3BF67}">
      <dsp:nvSpPr>
        <dsp:cNvPr id="0" name=""/>
        <dsp:cNvSpPr/>
      </dsp:nvSpPr>
      <dsp:spPr>
        <a:xfrm>
          <a:off x="3112442"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CBCB6B30-5D46-4B19-B9DE-C0B7FB057712}">
      <dsp:nvSpPr>
        <dsp:cNvPr id="0" name=""/>
        <dsp:cNvSpPr/>
      </dsp:nvSpPr>
      <dsp:spPr>
        <a:xfrm>
          <a:off x="3236940" y="229589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IsaacWiper</a:t>
          </a:r>
        </a:p>
      </dsp:txBody>
      <dsp:txXfrm>
        <a:off x="3236940" y="2295893"/>
        <a:ext cx="1825966" cy="483345"/>
      </dsp:txXfrm>
    </dsp:sp>
    <dsp:sp modelId="{95B1E40E-26D9-44C8-A99F-14EA44505DF3}">
      <dsp:nvSpPr>
        <dsp:cNvPr id="0" name=""/>
        <dsp:cNvSpPr/>
      </dsp:nvSpPr>
      <dsp:spPr>
        <a:xfrm>
          <a:off x="3236940" y="2779239"/>
          <a:ext cx="1825966" cy="700020"/>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Discovered alongside HW and AR</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Shares no code similarity to either</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Compilation as early as Oct2021</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Sandworm (Russia)</a:t>
          </a:r>
        </a:p>
      </dsp:txBody>
      <dsp:txXfrm>
        <a:off x="3236940" y="2779239"/>
        <a:ext cx="1825966" cy="700020"/>
      </dsp:txXfrm>
    </dsp:sp>
    <dsp:sp modelId="{BBBD3B06-9C30-48DB-A77E-5A358B1C6E78}">
      <dsp:nvSpPr>
        <dsp:cNvPr id="0" name=""/>
        <dsp:cNvSpPr/>
      </dsp:nvSpPr>
      <dsp:spPr>
        <a:xfrm>
          <a:off x="4149923" y="2013941"/>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3081113"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4381E-6C24-436D-B265-4BCFEFA46591}">
      <dsp:nvSpPr>
        <dsp:cNvPr id="0" name=""/>
        <dsp:cNvSpPr/>
      </dsp:nvSpPr>
      <dsp:spPr>
        <a:xfrm rot="2700000">
          <a:off x="4118593"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4274421" y="1248643"/>
          <a:ext cx="1825966" cy="483345"/>
        </a:xfrm>
        <a:prstGeom prst="rect">
          <a:avLst/>
        </a:prstGeom>
        <a:solidFill>
          <a:sysClr val="windowText" lastClr="0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a:lnSpc>
              <a:spcPct val="90000"/>
            </a:lnSpc>
            <a:spcBef>
              <a:spcPct val="0"/>
            </a:spcBef>
            <a:spcAft>
              <a:spcPct val="35000"/>
            </a:spcAft>
            <a:buNone/>
            <a:defRPr b="1"/>
          </a:pPr>
          <a:r>
            <a:rPr lang="en-US" sz="1400" b="1" kern="1200" dirty="0">
              <a:solidFill>
                <a:sysClr val="window" lastClr="FFFFFF"/>
              </a:solidFill>
              <a:latin typeface="+mn-lt"/>
              <a:ea typeface="+mn-ea"/>
              <a:cs typeface="+mn-cs"/>
            </a:rPr>
            <a:t>Official Start of Conflict</a:t>
          </a:r>
        </a:p>
      </dsp:txBody>
      <dsp:txXfrm>
        <a:off x="4274421" y="1248643"/>
        <a:ext cx="1825966" cy="483345"/>
      </dsp:txXfrm>
    </dsp:sp>
    <dsp:sp modelId="{FE14A9FC-66E7-4679-B63E-054F98E59204}">
      <dsp:nvSpPr>
        <dsp:cNvPr id="0" name=""/>
        <dsp:cNvSpPr/>
      </dsp:nvSpPr>
      <dsp:spPr>
        <a:xfrm>
          <a:off x="4274421" y="472533"/>
          <a:ext cx="1825966" cy="776110"/>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ctr" anchorCtr="0">
          <a:noAutofit/>
        </a:bodyPr>
        <a:lstStyle/>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On the morning of February 24</a:t>
          </a:r>
          <a:r>
            <a:rPr lang="en-US" sz="900" i="1" kern="1200" baseline="30000" dirty="0">
              <a:solidFill>
                <a:srgbClr val="454D55"/>
              </a:solidFill>
              <a:latin typeface="+mn-lt"/>
              <a:ea typeface="+mn-ea"/>
              <a:cs typeface="+mn-cs"/>
            </a:rPr>
            <a:t>th</a:t>
          </a:r>
          <a:r>
            <a:rPr lang="en-US" sz="900" i="1" kern="1200" dirty="0">
              <a:solidFill>
                <a:srgbClr val="454D55"/>
              </a:solidFill>
              <a:latin typeface="+mn-lt"/>
              <a:ea typeface="+mn-ea"/>
              <a:cs typeface="+mn-cs"/>
            </a:rPr>
            <a:t>, Putin announced a “special military operation” in Ukraine, marking the official beginning of the conflict.</a:t>
          </a:r>
        </a:p>
      </dsp:txBody>
      <dsp:txXfrm>
        <a:off x="4274421" y="472533"/>
        <a:ext cx="1825966" cy="776110"/>
      </dsp:txXfrm>
    </dsp:sp>
    <dsp:sp modelId="{4702B22B-8EB6-4454-9F8E-9A963F32B8A1}">
      <dsp:nvSpPr>
        <dsp:cNvPr id="0" name=""/>
        <dsp:cNvSpPr/>
      </dsp:nvSpPr>
      <dsp:spPr>
        <a:xfrm>
          <a:off x="5187404"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5311902" y="229589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DesertBlade</a:t>
          </a:r>
        </a:p>
      </dsp:txBody>
      <dsp:txXfrm>
        <a:off x="5311902" y="2295893"/>
        <a:ext cx="1825966" cy="483345"/>
      </dsp:txXfrm>
    </dsp:sp>
    <dsp:sp modelId="{1D60394B-1800-4790-9694-08B1C1D1B34D}">
      <dsp:nvSpPr>
        <dsp:cNvPr id="0" name=""/>
        <dsp:cNvSpPr/>
      </dsp:nvSpPr>
      <dsp:spPr>
        <a:xfrm>
          <a:off x="5311902" y="2779239"/>
          <a:ext cx="1825966" cy="66958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Used in combination with missiles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Targeted media company</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unknown Russian threat actors</a:t>
          </a:r>
        </a:p>
      </dsp:txBody>
      <dsp:txXfrm>
        <a:off x="5311902" y="2779239"/>
        <a:ext cx="1825966" cy="669585"/>
      </dsp:txXfrm>
    </dsp:sp>
    <dsp:sp modelId="{59F1EF41-14EA-48EE-A559-118169DBDB24}">
      <dsp:nvSpPr>
        <dsp:cNvPr id="0" name=""/>
        <dsp:cNvSpPr/>
      </dsp:nvSpPr>
      <dsp:spPr>
        <a:xfrm>
          <a:off x="6224885" y="2013941"/>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5156074"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6193555"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6349382"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CaddyWiper</a:t>
          </a:r>
        </a:p>
      </dsp:txBody>
      <dsp:txXfrm>
        <a:off x="6349382" y="1248643"/>
        <a:ext cx="1825966" cy="483345"/>
      </dsp:txXfrm>
    </dsp:sp>
    <dsp:sp modelId="{725F2AEF-0925-4411-A89A-5976D96BC3B1}">
      <dsp:nvSpPr>
        <dsp:cNvPr id="0" name=""/>
        <dsp:cNvSpPr/>
      </dsp:nvSpPr>
      <dsp:spPr>
        <a:xfrm>
          <a:off x="6349382" y="579058"/>
          <a:ext cx="1825966" cy="66958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Successfully used in multiple attacks (MAR14, APR1, APR8)</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Attacks Windows and Linux</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Sandworm (Russia)</a:t>
          </a:r>
        </a:p>
      </dsp:txBody>
      <dsp:txXfrm>
        <a:off x="6349382" y="579058"/>
        <a:ext cx="1825966" cy="669585"/>
      </dsp:txXfrm>
    </dsp:sp>
    <dsp:sp modelId="{3F1F843F-8CAA-4ECF-B5A2-211D6C43D3C6}">
      <dsp:nvSpPr>
        <dsp:cNvPr id="0" name=""/>
        <dsp:cNvSpPr/>
      </dsp:nvSpPr>
      <dsp:spPr>
        <a:xfrm>
          <a:off x="7262366"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7231036"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013941"/>
          <a:ext cx="8299847"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124497"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DoubleZero</a:t>
          </a:r>
        </a:p>
      </dsp:txBody>
      <dsp:txXfrm>
        <a:off x="124497" y="1248643"/>
        <a:ext cx="1825966" cy="483345"/>
      </dsp:txXfrm>
    </dsp:sp>
    <dsp:sp modelId="{255B3FC7-BD87-4810-87ED-7952D0F23157}">
      <dsp:nvSpPr>
        <dsp:cNvPr id="0" name=""/>
        <dsp:cNvSpPr/>
      </dsp:nvSpPr>
      <dsp:spPr>
        <a:xfrm>
          <a:off x="124497" y="548622"/>
          <a:ext cx="1825966" cy="700020"/>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Two-stage wiper</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Each stage overrides with 0s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Hence the name: “DoubleZero”</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UAC-0088 (RU, BY)</a:t>
          </a:r>
        </a:p>
      </dsp:txBody>
      <dsp:txXfrm>
        <a:off x="124497" y="548622"/>
        <a:ext cx="1825966" cy="700020"/>
      </dsp:txXfrm>
    </dsp:sp>
    <dsp:sp modelId="{DF478A7F-4668-4E0A-86F7-C1205CF5AA73}">
      <dsp:nvSpPr>
        <dsp:cNvPr id="0" name=""/>
        <dsp:cNvSpPr/>
      </dsp:nvSpPr>
      <dsp:spPr>
        <a:xfrm>
          <a:off x="1037480"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5C68C37A-C349-49AE-97A1-63D110D2C7D1}">
      <dsp:nvSpPr>
        <dsp:cNvPr id="0" name=""/>
        <dsp:cNvSpPr/>
      </dsp:nvSpPr>
      <dsp:spPr>
        <a:xfrm>
          <a:off x="1161978" y="229589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Industroyer2</a:t>
          </a:r>
        </a:p>
      </dsp:txBody>
      <dsp:txXfrm>
        <a:off x="1161978" y="2295893"/>
        <a:ext cx="1825966" cy="483345"/>
      </dsp:txXfrm>
    </dsp:sp>
    <dsp:sp modelId="{A01D9671-7007-4F3F-98D6-A9730C5B45E4}">
      <dsp:nvSpPr>
        <dsp:cNvPr id="0" name=""/>
        <dsp:cNvSpPr/>
      </dsp:nvSpPr>
      <dsp:spPr>
        <a:xfrm>
          <a:off x="1161978" y="2779239"/>
          <a:ext cx="1825966" cy="80654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- 2</a:t>
          </a:r>
          <a:r>
            <a:rPr lang="en-US" sz="800" i="1" kern="1200" baseline="30000" dirty="0">
              <a:solidFill>
                <a:srgbClr val="454D55"/>
              </a:solidFill>
              <a:latin typeface="+mn-lt"/>
              <a:ea typeface="+mn-ea"/>
              <a:cs typeface="+mn-cs"/>
            </a:rPr>
            <a:t>nd</a:t>
          </a:r>
          <a:r>
            <a:rPr lang="en-US" sz="800" i="1" kern="1200" dirty="0">
              <a:solidFill>
                <a:srgbClr val="454D55"/>
              </a:solidFill>
              <a:latin typeface="+mn-lt"/>
              <a:ea typeface="+mn-ea"/>
              <a:cs typeface="+mn-cs"/>
            </a:rPr>
            <a:t> iteration of Industroyer (2016)</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Configurable malware targeting energy provider ICS systems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Used with the 3 “Shreds” and CW</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Sandworm (Russia)</a:t>
          </a:r>
        </a:p>
      </dsp:txBody>
      <dsp:txXfrm>
        <a:off x="1161978" y="2779239"/>
        <a:ext cx="1825966" cy="806545"/>
      </dsp:txXfrm>
    </dsp:sp>
    <dsp:sp modelId="{D4347EDB-4883-4C4B-A672-6266C9702B5A}">
      <dsp:nvSpPr>
        <dsp:cNvPr id="0" name=""/>
        <dsp:cNvSpPr/>
      </dsp:nvSpPr>
      <dsp:spPr>
        <a:xfrm>
          <a:off x="2074961" y="2013941"/>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006151"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3CD-B7B7-4CC7-9B2D-B5AE3D30A4DA}">
      <dsp:nvSpPr>
        <dsp:cNvPr id="0" name=""/>
        <dsp:cNvSpPr/>
      </dsp:nvSpPr>
      <dsp:spPr>
        <a:xfrm rot="2700000">
          <a:off x="2043632"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2199459"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488950">
            <a:lnSpc>
              <a:spcPct val="90000"/>
            </a:lnSpc>
            <a:spcBef>
              <a:spcPct val="0"/>
            </a:spcBef>
            <a:spcAft>
              <a:spcPct val="35000"/>
            </a:spcAft>
            <a:buNone/>
            <a:defRPr b="1"/>
          </a:pPr>
          <a:r>
            <a:rPr lang="en-US" sz="1100" b="1" kern="1200" dirty="0">
              <a:solidFill>
                <a:sysClr val="window" lastClr="FFFFFF"/>
              </a:solidFill>
              <a:latin typeface="+mn-lt"/>
              <a:ea typeface="+mn-ea"/>
              <a:cs typeface="+mn-cs"/>
            </a:rPr>
            <a:t>ORCSHRED AWFULSHRED SOLOSHRED</a:t>
          </a:r>
        </a:p>
      </dsp:txBody>
      <dsp:txXfrm>
        <a:off x="2199459" y="1248643"/>
        <a:ext cx="1825966" cy="483345"/>
      </dsp:txXfrm>
    </dsp:sp>
    <dsp:sp modelId="{04897CD2-CF6F-4A55-8E79-1E7393B07B06}">
      <dsp:nvSpPr>
        <dsp:cNvPr id="0" name=""/>
        <dsp:cNvSpPr/>
      </dsp:nvSpPr>
      <dsp:spPr>
        <a:xfrm>
          <a:off x="2199459" y="579058"/>
          <a:ext cx="1825966" cy="66958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ORCSHRED – Linux worm</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AWFULSHRED &amp; SOLOSHRED – Solaris and Linux wipers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Sandworm (Russia)</a:t>
          </a:r>
        </a:p>
      </dsp:txBody>
      <dsp:txXfrm>
        <a:off x="2199459" y="579058"/>
        <a:ext cx="1825966" cy="669585"/>
      </dsp:txXfrm>
    </dsp:sp>
    <dsp:sp modelId="{73ACB8E4-FFC1-49E5-BB46-1EBD63F3BF67}">
      <dsp:nvSpPr>
        <dsp:cNvPr id="0" name=""/>
        <dsp:cNvSpPr/>
      </dsp:nvSpPr>
      <dsp:spPr>
        <a:xfrm>
          <a:off x="3112442"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CBCB6B30-5D46-4B19-B9DE-C0B7FB057712}">
      <dsp:nvSpPr>
        <dsp:cNvPr id="0" name=""/>
        <dsp:cNvSpPr/>
      </dsp:nvSpPr>
      <dsp:spPr>
        <a:xfrm>
          <a:off x="3236940" y="229589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Prestige Ransomware</a:t>
          </a:r>
        </a:p>
      </dsp:txBody>
      <dsp:txXfrm>
        <a:off x="3236940" y="2295893"/>
        <a:ext cx="1825966" cy="483345"/>
      </dsp:txXfrm>
    </dsp:sp>
    <dsp:sp modelId="{95B1E40E-26D9-44C8-A99F-14EA44505DF3}">
      <dsp:nvSpPr>
        <dsp:cNvPr id="0" name=""/>
        <dsp:cNvSpPr/>
      </dsp:nvSpPr>
      <dsp:spPr>
        <a:xfrm>
          <a:off x="3236940" y="2779239"/>
          <a:ext cx="1825966" cy="66958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Targeted UA &amp; PO logistics orgs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Ransomware with 3 delivery mechanisms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Attributed to IRIDIUM (Russia)</a:t>
          </a:r>
        </a:p>
      </dsp:txBody>
      <dsp:txXfrm>
        <a:off x="3236940" y="2779239"/>
        <a:ext cx="1825966" cy="669585"/>
      </dsp:txXfrm>
    </dsp:sp>
    <dsp:sp modelId="{BBBD3B06-9C30-48DB-A77E-5A358B1C6E78}">
      <dsp:nvSpPr>
        <dsp:cNvPr id="0" name=""/>
        <dsp:cNvSpPr/>
      </dsp:nvSpPr>
      <dsp:spPr>
        <a:xfrm>
          <a:off x="4149923" y="2013941"/>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3081113"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4381E-6C24-436D-B265-4BCFEFA46591}">
      <dsp:nvSpPr>
        <dsp:cNvPr id="0" name=""/>
        <dsp:cNvSpPr/>
      </dsp:nvSpPr>
      <dsp:spPr>
        <a:xfrm rot="2700000">
          <a:off x="4118593"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4274421"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Azov Ransomware</a:t>
          </a:r>
        </a:p>
      </dsp:txBody>
      <dsp:txXfrm>
        <a:off x="4274421" y="1248643"/>
        <a:ext cx="1825966" cy="483345"/>
      </dsp:txXfrm>
    </dsp:sp>
    <dsp:sp modelId="{FE14A9FC-66E7-4679-B63E-054F98E59204}">
      <dsp:nvSpPr>
        <dsp:cNvPr id="0" name=""/>
        <dsp:cNvSpPr/>
      </dsp:nvSpPr>
      <dsp:spPr>
        <a:xfrm>
          <a:off x="4274421" y="442097"/>
          <a:ext cx="1825966" cy="80654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Still being used as of this writing</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Pseudo-ransomware and polymorphic worm</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Thousands of samples discovered</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Unknown attribution</a:t>
          </a:r>
        </a:p>
      </dsp:txBody>
      <dsp:txXfrm>
        <a:off x="4274421" y="442097"/>
        <a:ext cx="1825966" cy="806545"/>
      </dsp:txXfrm>
    </dsp:sp>
    <dsp:sp modelId="{4702B22B-8EB6-4454-9F8E-9A963F32B8A1}">
      <dsp:nvSpPr>
        <dsp:cNvPr id="0" name=""/>
        <dsp:cNvSpPr/>
      </dsp:nvSpPr>
      <dsp:spPr>
        <a:xfrm>
          <a:off x="5187404"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5311902" y="229589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Somnia Ransomware</a:t>
          </a:r>
        </a:p>
      </dsp:txBody>
      <dsp:txXfrm>
        <a:off x="5311902" y="2295893"/>
        <a:ext cx="1825966" cy="483345"/>
      </dsp:txXfrm>
    </dsp:sp>
    <dsp:sp modelId="{1D60394B-1800-4790-9694-08B1C1D1B34D}">
      <dsp:nvSpPr>
        <dsp:cNvPr id="0" name=""/>
        <dsp:cNvSpPr/>
      </dsp:nvSpPr>
      <dsp:spPr>
        <a:xfrm>
          <a:off x="5311902" y="2779239"/>
          <a:ext cx="1825966" cy="623931"/>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ctr" anchorCtr="0">
          <a:noAutofit/>
        </a:bodyPr>
        <a:lstStyle/>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No known successful attacks</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pseudo-ransomware (wiper)</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Attributed to </a:t>
          </a:r>
          <a:r>
            <a:rPr lang="en-US" sz="900" i="1" kern="1200" dirty="0" err="1">
              <a:solidFill>
                <a:srgbClr val="454D55"/>
              </a:solidFill>
              <a:latin typeface="+mn-lt"/>
              <a:ea typeface="+mn-ea"/>
              <a:cs typeface="+mn-cs"/>
            </a:rPr>
            <a:t>FRwL</a:t>
          </a:r>
          <a:r>
            <a:rPr lang="en-US" sz="900" i="1" kern="1200" dirty="0">
              <a:solidFill>
                <a:srgbClr val="454D55"/>
              </a:solidFill>
              <a:latin typeface="+mn-lt"/>
              <a:ea typeface="+mn-ea"/>
              <a:cs typeface="+mn-cs"/>
            </a:rPr>
            <a:t> (Russia)</a:t>
          </a:r>
        </a:p>
      </dsp:txBody>
      <dsp:txXfrm>
        <a:off x="5311902" y="2779239"/>
        <a:ext cx="1825966" cy="623931"/>
      </dsp:txXfrm>
    </dsp:sp>
    <dsp:sp modelId="{59F1EF41-14EA-48EE-A559-118169DBDB24}">
      <dsp:nvSpPr>
        <dsp:cNvPr id="0" name=""/>
        <dsp:cNvSpPr/>
      </dsp:nvSpPr>
      <dsp:spPr>
        <a:xfrm>
          <a:off x="6224885" y="2013941"/>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5156074"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6193555"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6349382" y="1248643"/>
          <a:ext cx="1825966" cy="483345"/>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1" kern="1200" dirty="0">
              <a:solidFill>
                <a:sysClr val="window" lastClr="FFFFFF"/>
              </a:solidFill>
              <a:latin typeface="+mn-lt"/>
              <a:ea typeface="+mn-ea"/>
              <a:cs typeface="+mn-cs"/>
            </a:rPr>
            <a:t>RansomBoggs</a:t>
          </a:r>
        </a:p>
      </dsp:txBody>
      <dsp:txXfrm>
        <a:off x="6349382" y="1248643"/>
        <a:ext cx="1825966" cy="483345"/>
      </dsp:txXfrm>
    </dsp:sp>
    <dsp:sp modelId="{725F2AEF-0925-4411-A89A-5976D96BC3B1}">
      <dsp:nvSpPr>
        <dsp:cNvPr id="0" name=""/>
        <dsp:cNvSpPr/>
      </dsp:nvSpPr>
      <dsp:spPr>
        <a:xfrm>
          <a:off x="6349382" y="442097"/>
          <a:ext cx="1825966" cy="80654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Appears to be a “one and done.”</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crypto-ransomware</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Uses Monsters Inc. references</a:t>
          </a:r>
        </a:p>
        <a:p>
          <a:pPr marL="0" lvl="0" indent="0" algn="l" defTabSz="355600">
            <a:lnSpc>
              <a:spcPct val="90000"/>
            </a:lnSpc>
            <a:spcBef>
              <a:spcPct val="0"/>
            </a:spcBef>
            <a:spcAft>
              <a:spcPct val="35000"/>
            </a:spcAft>
            <a:buNone/>
          </a:pPr>
          <a:r>
            <a:rPr lang="en-US" sz="800" i="1" kern="1200" dirty="0">
              <a:solidFill>
                <a:srgbClr val="454D55"/>
              </a:solidFill>
              <a:latin typeface="+mn-lt"/>
              <a:ea typeface="+mn-ea"/>
              <a:cs typeface="+mn-cs"/>
            </a:rPr>
            <a:t>- No known samples discovered in wild</a:t>
          </a:r>
        </a:p>
      </dsp:txBody>
      <dsp:txXfrm>
        <a:off x="6349382" y="442097"/>
        <a:ext cx="1825966" cy="806545"/>
      </dsp:txXfrm>
    </dsp:sp>
    <dsp:sp modelId="{3F1F843F-8CAA-4ECF-B5A2-211D6C43D3C6}">
      <dsp:nvSpPr>
        <dsp:cNvPr id="0" name=""/>
        <dsp:cNvSpPr/>
      </dsp:nvSpPr>
      <dsp:spPr>
        <a:xfrm>
          <a:off x="7262366" y="1731989"/>
          <a:ext cx="0" cy="281951"/>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7231036" y="1982611"/>
          <a:ext cx="62659" cy="6265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896068"/>
          <a:ext cx="8299847"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00160" y="1175562"/>
          <a:ext cx="2920832" cy="455056"/>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b="1" kern="1200" dirty="0">
              <a:solidFill>
                <a:sysClr val="window" lastClr="FFFFFF"/>
              </a:solidFill>
              <a:latin typeface="+mn-lt"/>
              <a:ea typeface="+mn-ea"/>
              <a:cs typeface="+mn-cs"/>
            </a:rPr>
            <a:t>CryWiper</a:t>
          </a:r>
        </a:p>
      </dsp:txBody>
      <dsp:txXfrm>
        <a:off x="200160" y="1175562"/>
        <a:ext cx="2920832" cy="455056"/>
      </dsp:txXfrm>
    </dsp:sp>
    <dsp:sp modelId="{255B3FC7-BD87-4810-87ED-7952D0F23157}">
      <dsp:nvSpPr>
        <dsp:cNvPr id="0" name=""/>
        <dsp:cNvSpPr/>
      </dsp:nvSpPr>
      <dsp:spPr>
        <a:xfrm>
          <a:off x="200160" y="487858"/>
          <a:ext cx="2920832" cy="687704"/>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l" defTabSz="444500">
            <a:lnSpc>
              <a:spcPct val="90000"/>
            </a:lnSpc>
            <a:spcBef>
              <a:spcPct val="0"/>
            </a:spcBef>
            <a:spcAft>
              <a:spcPct val="35000"/>
            </a:spcAft>
            <a:buNone/>
          </a:pPr>
          <a:r>
            <a:rPr lang="en-US" sz="1000" i="1" kern="1200" dirty="0">
              <a:solidFill>
                <a:srgbClr val="454D55"/>
              </a:solidFill>
              <a:latin typeface="+mn-lt"/>
              <a:ea typeface="+mn-ea"/>
              <a:cs typeface="+mn-cs"/>
            </a:rPr>
            <a:t>- Wiper that masqueraded as ransomware</a:t>
          </a:r>
        </a:p>
        <a:p>
          <a:pPr marL="0" lvl="0" indent="0" algn="l" defTabSz="444500">
            <a:lnSpc>
              <a:spcPct val="90000"/>
            </a:lnSpc>
            <a:spcBef>
              <a:spcPct val="0"/>
            </a:spcBef>
            <a:spcAft>
              <a:spcPct val="35000"/>
            </a:spcAft>
            <a:buNone/>
          </a:pPr>
          <a:r>
            <a:rPr lang="en-US" sz="1000" i="1" kern="1200" dirty="0">
              <a:solidFill>
                <a:srgbClr val="454D55"/>
              </a:solidFill>
              <a:latin typeface="+mn-lt"/>
              <a:ea typeface="+mn-ea"/>
              <a:cs typeface="+mn-cs"/>
            </a:rPr>
            <a:t>- Attack on Russian government entities</a:t>
          </a:r>
        </a:p>
        <a:p>
          <a:pPr marL="0" lvl="0" indent="0" algn="l" defTabSz="444500">
            <a:lnSpc>
              <a:spcPct val="90000"/>
            </a:lnSpc>
            <a:spcBef>
              <a:spcPct val="0"/>
            </a:spcBef>
            <a:spcAft>
              <a:spcPct val="35000"/>
            </a:spcAft>
            <a:buNone/>
          </a:pPr>
          <a:r>
            <a:rPr lang="en-US" sz="1000" i="1" kern="1200" dirty="0">
              <a:solidFill>
                <a:srgbClr val="454D55"/>
              </a:solidFill>
              <a:latin typeface="+mn-lt"/>
              <a:ea typeface="+mn-ea"/>
              <a:cs typeface="+mn-cs"/>
            </a:rPr>
            <a:t>- Discovered in early December 2022</a:t>
          </a:r>
        </a:p>
      </dsp:txBody>
      <dsp:txXfrm>
        <a:off x="200160" y="487858"/>
        <a:ext cx="2920832" cy="687704"/>
      </dsp:txXfrm>
    </dsp:sp>
    <dsp:sp modelId="{DF478A7F-4668-4E0A-86F7-C1205CF5AA73}">
      <dsp:nvSpPr>
        <dsp:cNvPr id="0" name=""/>
        <dsp:cNvSpPr/>
      </dsp:nvSpPr>
      <dsp:spPr>
        <a:xfrm>
          <a:off x="1660577" y="1630618"/>
          <a:ext cx="0" cy="265449"/>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0EB18A1F-4525-4208-8249-C2CFD5B0764C}">
      <dsp:nvSpPr>
        <dsp:cNvPr id="0" name=""/>
        <dsp:cNvSpPr/>
      </dsp:nvSpPr>
      <dsp:spPr>
        <a:xfrm>
          <a:off x="1859724" y="2161518"/>
          <a:ext cx="2920832" cy="455056"/>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b="1" kern="1200" dirty="0" err="1">
              <a:solidFill>
                <a:sysClr val="window" lastClr="FFFFFF"/>
              </a:solidFill>
              <a:latin typeface="+mn-lt"/>
              <a:ea typeface="+mn-ea"/>
              <a:cs typeface="+mn-cs"/>
            </a:rPr>
            <a:t>RU_Ransom</a:t>
          </a:r>
          <a:endParaRPr lang="en-US" sz="2000" b="1" kern="1200" dirty="0">
            <a:solidFill>
              <a:sysClr val="window" lastClr="FFFFFF"/>
            </a:solidFill>
            <a:latin typeface="+mn-lt"/>
            <a:ea typeface="+mn-ea"/>
            <a:cs typeface="+mn-cs"/>
          </a:endParaRPr>
        </a:p>
      </dsp:txBody>
      <dsp:txXfrm>
        <a:off x="1859724" y="2161518"/>
        <a:ext cx="2920832" cy="455056"/>
      </dsp:txXfrm>
    </dsp:sp>
    <dsp:sp modelId="{9A520D0A-831F-440F-8503-1F7B2AC902BE}">
      <dsp:nvSpPr>
        <dsp:cNvPr id="0" name=""/>
        <dsp:cNvSpPr/>
      </dsp:nvSpPr>
      <dsp:spPr>
        <a:xfrm>
          <a:off x="1859724" y="2616574"/>
          <a:ext cx="2920832" cy="974247"/>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ctr" anchorCtr="0">
          <a:noAutofit/>
        </a:bodyPr>
        <a:lstStyle/>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Another wiper that masqueraded as ransomware</a:t>
          </a:r>
          <a:endParaRPr lang="en-US" sz="900" kern="1200" dirty="0">
            <a:latin typeface="+mn-lt"/>
          </a:endParaRP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Attack on Russian entities</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Discovered in early March 2022</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Has worming capabilities</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Retaliation for the first wave of wipers by Russia</a:t>
          </a:r>
        </a:p>
      </dsp:txBody>
      <dsp:txXfrm>
        <a:off x="1859724" y="2616574"/>
        <a:ext cx="2920832" cy="974247"/>
      </dsp:txXfrm>
    </dsp:sp>
    <dsp:sp modelId="{E52A7840-02EB-48C7-81D3-28F40CECF7D0}">
      <dsp:nvSpPr>
        <dsp:cNvPr id="0" name=""/>
        <dsp:cNvSpPr/>
      </dsp:nvSpPr>
      <dsp:spPr>
        <a:xfrm>
          <a:off x="3320141" y="1896068"/>
          <a:ext cx="0" cy="26544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631081" y="1866572"/>
          <a:ext cx="58991" cy="58991"/>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2E9966-7004-4966-989C-1677054A41A7}">
      <dsp:nvSpPr>
        <dsp:cNvPr id="0" name=""/>
        <dsp:cNvSpPr/>
      </dsp:nvSpPr>
      <dsp:spPr>
        <a:xfrm rot="2700000">
          <a:off x="3290645" y="1866572"/>
          <a:ext cx="58991" cy="58991"/>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68C37A-C349-49AE-97A1-63D110D2C7D1}">
      <dsp:nvSpPr>
        <dsp:cNvPr id="0" name=""/>
        <dsp:cNvSpPr/>
      </dsp:nvSpPr>
      <dsp:spPr>
        <a:xfrm>
          <a:off x="3519289" y="1175562"/>
          <a:ext cx="2920832" cy="455056"/>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b="1" kern="1200" dirty="0">
              <a:solidFill>
                <a:sysClr val="window" lastClr="FFFFFF"/>
              </a:solidFill>
              <a:latin typeface="+mn-lt"/>
              <a:ea typeface="+mn-ea"/>
              <a:cs typeface="+mn-cs"/>
            </a:rPr>
            <a:t>dnWIPE</a:t>
          </a:r>
        </a:p>
      </dsp:txBody>
      <dsp:txXfrm>
        <a:off x="3519289" y="1175562"/>
        <a:ext cx="2920832" cy="455056"/>
      </dsp:txXfrm>
    </dsp:sp>
    <dsp:sp modelId="{A01D9671-7007-4F3F-98D6-A9730C5B45E4}">
      <dsp:nvSpPr>
        <dsp:cNvPr id="0" name=""/>
        <dsp:cNvSpPr/>
      </dsp:nvSpPr>
      <dsp:spPr>
        <a:xfrm>
          <a:off x="3519289" y="387568"/>
          <a:ext cx="2920832" cy="787994"/>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ctr" anchorCtr="0">
          <a:noAutofit/>
        </a:bodyPr>
        <a:lstStyle/>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Base64 encodes files</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Believed to be from authors of RU_Ransom</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Thus, likely targeted Russia</a:t>
          </a:r>
        </a:p>
        <a:p>
          <a:pPr marL="0" lvl="0" indent="0" algn="l" defTabSz="400050">
            <a:lnSpc>
              <a:spcPct val="90000"/>
            </a:lnSpc>
            <a:spcBef>
              <a:spcPct val="0"/>
            </a:spcBef>
            <a:spcAft>
              <a:spcPct val="35000"/>
            </a:spcAft>
            <a:buNone/>
          </a:pPr>
          <a:r>
            <a:rPr lang="en-US" sz="900" i="1" kern="1200" dirty="0">
              <a:solidFill>
                <a:srgbClr val="454D55"/>
              </a:solidFill>
              <a:latin typeface="+mn-lt"/>
              <a:ea typeface="+mn-ea"/>
              <a:cs typeface="+mn-cs"/>
            </a:rPr>
            <a:t>- Believed to be still in development (as of March)</a:t>
          </a:r>
        </a:p>
      </dsp:txBody>
      <dsp:txXfrm>
        <a:off x="3519289" y="387568"/>
        <a:ext cx="2920832" cy="787994"/>
      </dsp:txXfrm>
    </dsp:sp>
    <dsp:sp modelId="{D4347EDB-4883-4C4B-A672-6266C9702B5A}">
      <dsp:nvSpPr>
        <dsp:cNvPr id="0" name=""/>
        <dsp:cNvSpPr/>
      </dsp:nvSpPr>
      <dsp:spPr>
        <a:xfrm>
          <a:off x="4979705" y="1630618"/>
          <a:ext cx="0" cy="265449"/>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C5503B6E-C1DB-44F5-ABB8-38EF445ED1E8}">
      <dsp:nvSpPr>
        <dsp:cNvPr id="0" name=""/>
        <dsp:cNvSpPr/>
      </dsp:nvSpPr>
      <dsp:spPr>
        <a:xfrm>
          <a:off x="5178853" y="2161518"/>
          <a:ext cx="2920832" cy="455056"/>
        </a:xfrm>
        <a:prstGeom prst="rect">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b="1" kern="1200" dirty="0">
              <a:solidFill>
                <a:sysClr val="window" lastClr="FFFFFF"/>
              </a:solidFill>
              <a:latin typeface="+mn-lt"/>
              <a:ea typeface="+mn-ea"/>
              <a:cs typeface="+mn-cs"/>
            </a:rPr>
            <a:t>Nominatus_ToxicBattery</a:t>
          </a:r>
        </a:p>
      </dsp:txBody>
      <dsp:txXfrm>
        <a:off x="5178853" y="2161518"/>
        <a:ext cx="2920832" cy="455056"/>
      </dsp:txXfrm>
    </dsp:sp>
    <dsp:sp modelId="{04897CD2-CF6F-4A55-8E79-1E7393B07B06}">
      <dsp:nvSpPr>
        <dsp:cNvPr id="0" name=""/>
        <dsp:cNvSpPr/>
      </dsp:nvSpPr>
      <dsp:spPr>
        <a:xfrm>
          <a:off x="5178853" y="2616574"/>
          <a:ext cx="2920832" cy="830975"/>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l" defTabSz="444500">
            <a:lnSpc>
              <a:spcPct val="90000"/>
            </a:lnSpc>
            <a:spcBef>
              <a:spcPct val="0"/>
            </a:spcBef>
            <a:spcAft>
              <a:spcPct val="35000"/>
            </a:spcAft>
            <a:buNone/>
          </a:pPr>
          <a:r>
            <a:rPr lang="en-US" sz="1000" i="1" kern="1200" dirty="0">
              <a:solidFill>
                <a:srgbClr val="454D55"/>
              </a:solidFill>
              <a:latin typeface="+mn-lt"/>
              <a:ea typeface="+mn-ea"/>
              <a:cs typeface="+mn-cs"/>
            </a:rPr>
            <a:t>- Only known data of this one is a tweet from an analyst from G-Data</a:t>
          </a:r>
        </a:p>
        <a:p>
          <a:pPr marL="0" lvl="0" indent="0" algn="l" defTabSz="444500">
            <a:lnSpc>
              <a:spcPct val="90000"/>
            </a:lnSpc>
            <a:spcBef>
              <a:spcPct val="0"/>
            </a:spcBef>
            <a:spcAft>
              <a:spcPct val="35000"/>
            </a:spcAft>
            <a:buNone/>
          </a:pPr>
          <a:r>
            <a:rPr lang="en-US" sz="1000" i="1" kern="1200" dirty="0">
              <a:solidFill>
                <a:srgbClr val="454D55"/>
              </a:solidFill>
              <a:latin typeface="+mn-lt"/>
              <a:ea typeface="+mn-ea"/>
              <a:cs typeface="+mn-cs"/>
            </a:rPr>
            <a:t>- Wiper that overwrites files with copies of itself</a:t>
          </a:r>
        </a:p>
        <a:p>
          <a:pPr marL="0" lvl="0" indent="0" algn="l" defTabSz="444500">
            <a:lnSpc>
              <a:spcPct val="90000"/>
            </a:lnSpc>
            <a:spcBef>
              <a:spcPct val="0"/>
            </a:spcBef>
            <a:spcAft>
              <a:spcPct val="35000"/>
            </a:spcAft>
            <a:buNone/>
          </a:pPr>
          <a:r>
            <a:rPr lang="en-US" sz="1000" i="1" kern="1200" dirty="0">
              <a:solidFill>
                <a:srgbClr val="454D55"/>
              </a:solidFill>
              <a:latin typeface="+mn-lt"/>
              <a:ea typeface="+mn-ea"/>
              <a:cs typeface="+mn-cs"/>
            </a:rPr>
            <a:t>- Not much else is known about this one</a:t>
          </a:r>
        </a:p>
      </dsp:txBody>
      <dsp:txXfrm>
        <a:off x="5178853" y="2616574"/>
        <a:ext cx="2920832" cy="830975"/>
      </dsp:txXfrm>
    </dsp:sp>
    <dsp:sp modelId="{73ACB8E4-FFC1-49E5-BB46-1EBD63F3BF67}">
      <dsp:nvSpPr>
        <dsp:cNvPr id="0" name=""/>
        <dsp:cNvSpPr/>
      </dsp:nvSpPr>
      <dsp:spPr>
        <a:xfrm>
          <a:off x="6639269" y="1896068"/>
          <a:ext cx="0" cy="265449"/>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D10813CD-B7B7-4CC7-9B2D-B5AE3D30A4DA}">
      <dsp:nvSpPr>
        <dsp:cNvPr id="0" name=""/>
        <dsp:cNvSpPr/>
      </dsp:nvSpPr>
      <dsp:spPr>
        <a:xfrm rot="2700000">
          <a:off x="4950209" y="1866572"/>
          <a:ext cx="58991" cy="58991"/>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9438A-B301-4219-9492-D30967496E8F}">
      <dsp:nvSpPr>
        <dsp:cNvPr id="0" name=""/>
        <dsp:cNvSpPr/>
      </dsp:nvSpPr>
      <dsp:spPr>
        <a:xfrm rot="2700000">
          <a:off x="6609773" y="1866572"/>
          <a:ext cx="58991" cy="58991"/>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935F3-411E-4AB0-8444-26C9C59BC3DF}">
      <dsp:nvSpPr>
        <dsp:cNvPr id="0" name=""/>
        <dsp:cNvSpPr/>
      </dsp:nvSpPr>
      <dsp:spPr>
        <a:xfrm>
          <a:off x="745" y="936790"/>
          <a:ext cx="1589541" cy="953725"/>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Call sub_10002500</a:t>
          </a:r>
        </a:p>
      </dsp:txBody>
      <dsp:txXfrm>
        <a:off x="28679" y="964724"/>
        <a:ext cx="1533673" cy="897857"/>
      </dsp:txXfrm>
    </dsp:sp>
    <dsp:sp modelId="{072F1CBD-BD78-4AE9-81F5-60A24E09BB3E}">
      <dsp:nvSpPr>
        <dsp:cNvPr id="0" name=""/>
        <dsp:cNvSpPr/>
      </dsp:nvSpPr>
      <dsp:spPr>
        <a:xfrm>
          <a:off x="1749241" y="1216550"/>
          <a:ext cx="336982" cy="394206"/>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749241" y="1295391"/>
        <a:ext cx="235887" cy="236524"/>
      </dsp:txXfrm>
    </dsp:sp>
    <dsp:sp modelId="{D41A401D-A45D-46AB-AC1C-8DAF0ACA92BB}">
      <dsp:nvSpPr>
        <dsp:cNvPr id="0" name=""/>
        <dsp:cNvSpPr/>
      </dsp:nvSpPr>
      <dsp:spPr>
        <a:xfrm>
          <a:off x="2226103" y="936790"/>
          <a:ext cx="1589541" cy="953725"/>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Reboot</a:t>
          </a:r>
        </a:p>
      </dsp:txBody>
      <dsp:txXfrm>
        <a:off x="2254037" y="964724"/>
        <a:ext cx="1533673" cy="8978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16AFB-9FD8-43E4-9A7B-32898DF0F2FE}">
      <dsp:nvSpPr>
        <dsp:cNvPr id="0" name=""/>
        <dsp:cNvSpPr/>
      </dsp:nvSpPr>
      <dsp:spPr>
        <a:xfrm>
          <a:off x="0" y="3714259"/>
          <a:ext cx="6096000" cy="348257"/>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End</a:t>
          </a:r>
        </a:p>
      </dsp:txBody>
      <dsp:txXfrm>
        <a:off x="0" y="3714259"/>
        <a:ext cx="6096000" cy="348257"/>
      </dsp:txXfrm>
    </dsp:sp>
    <dsp:sp modelId="{E504061B-9638-4C74-939F-F4E114EB6E9F}">
      <dsp:nvSpPr>
        <dsp:cNvPr id="0" name=""/>
        <dsp:cNvSpPr/>
      </dsp:nvSpPr>
      <dsp:spPr>
        <a:xfrm rot="10800000">
          <a:off x="0" y="3183862"/>
          <a:ext cx="6096000" cy="535620"/>
        </a:xfrm>
        <a:prstGeom prst="upArrowCallou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Recursively wipe first 10k bytes of all files with PRNG data</a:t>
          </a:r>
        </a:p>
      </dsp:txBody>
      <dsp:txXfrm rot="10800000">
        <a:off x="0" y="3183862"/>
        <a:ext cx="6096000" cy="348030"/>
      </dsp:txXfrm>
    </dsp:sp>
    <dsp:sp modelId="{99CB2D25-2DAA-4745-B053-3EEF20780F84}">
      <dsp:nvSpPr>
        <dsp:cNvPr id="0" name=""/>
        <dsp:cNvSpPr/>
      </dsp:nvSpPr>
      <dsp:spPr>
        <a:xfrm rot="10800000">
          <a:off x="0" y="2653466"/>
          <a:ext cx="6096000" cy="535620"/>
        </a:xfrm>
        <a:prstGeom prst="upArrowCallou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Using 1 thread, create a file named “TmdXXXX/TmfXXXX.tmp and write to it using PRNG data until disk is full</a:t>
          </a:r>
        </a:p>
      </dsp:txBody>
      <dsp:txXfrm rot="10800000">
        <a:off x="0" y="2653466"/>
        <a:ext cx="6096000" cy="348030"/>
      </dsp:txXfrm>
    </dsp:sp>
    <dsp:sp modelId="{FB78F9E8-2E92-4051-A968-B90172AF6F2F}">
      <dsp:nvSpPr>
        <dsp:cNvPr id="0" name=""/>
        <dsp:cNvSpPr/>
      </dsp:nvSpPr>
      <dsp:spPr>
        <a:xfrm rot="10800000">
          <a:off x="0" y="2123069"/>
          <a:ext cx="6096000" cy="535620"/>
        </a:xfrm>
        <a:prstGeom prst="upArrowCallou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Overwrite physical drives with 10k bytes of PRNG data</a:t>
          </a:r>
        </a:p>
      </dsp:txBody>
      <dsp:txXfrm rot="10800000">
        <a:off x="0" y="2123069"/>
        <a:ext cx="6096000" cy="348030"/>
      </dsp:txXfrm>
    </dsp:sp>
    <dsp:sp modelId="{26ABDEC9-6007-4C67-A402-F22733431E10}">
      <dsp:nvSpPr>
        <dsp:cNvPr id="0" name=""/>
        <dsp:cNvSpPr/>
      </dsp:nvSpPr>
      <dsp:spPr>
        <a:xfrm rot="10800000">
          <a:off x="0" y="1592672"/>
          <a:ext cx="6096000" cy="535620"/>
        </a:xfrm>
        <a:prstGeom prst="upArrowCallou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Get partitions and drive data</a:t>
          </a:r>
        </a:p>
      </dsp:txBody>
      <dsp:txXfrm rot="10800000">
        <a:off x="0" y="1592672"/>
        <a:ext cx="6096000" cy="348030"/>
      </dsp:txXfrm>
    </dsp:sp>
    <dsp:sp modelId="{8CFD0F02-53D1-43AD-9A29-1CA178E24578}">
      <dsp:nvSpPr>
        <dsp:cNvPr id="0" name=""/>
        <dsp:cNvSpPr/>
      </dsp:nvSpPr>
      <dsp:spPr>
        <a:xfrm rot="10800000">
          <a:off x="0" y="1062276"/>
          <a:ext cx="6096000" cy="535620"/>
        </a:xfrm>
        <a:prstGeom prst="upArrowCallou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Get physical drives</a:t>
          </a:r>
        </a:p>
      </dsp:txBody>
      <dsp:txXfrm rot="10800000">
        <a:off x="0" y="1062276"/>
        <a:ext cx="6096000" cy="348030"/>
      </dsp:txXfrm>
    </dsp:sp>
    <dsp:sp modelId="{3CE48043-55CF-4DBC-8471-0CBB34D7318F}">
      <dsp:nvSpPr>
        <dsp:cNvPr id="0" name=""/>
        <dsp:cNvSpPr/>
      </dsp:nvSpPr>
      <dsp:spPr>
        <a:xfrm rot="10800000">
          <a:off x="0" y="531879"/>
          <a:ext cx="6096000" cy="535620"/>
        </a:xfrm>
        <a:prstGeom prst="upArrowCallou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Create log.txt</a:t>
          </a:r>
        </a:p>
      </dsp:txBody>
      <dsp:txXfrm rot="10800000">
        <a:off x="0" y="531879"/>
        <a:ext cx="6096000" cy="348030"/>
      </dsp:txXfrm>
    </dsp:sp>
    <dsp:sp modelId="{B89AF907-A2D3-423A-95BF-C12050AFC1F5}">
      <dsp:nvSpPr>
        <dsp:cNvPr id="0" name=""/>
        <dsp:cNvSpPr/>
      </dsp:nvSpPr>
      <dsp:spPr>
        <a:xfrm rot="10800000">
          <a:off x="0" y="1482"/>
          <a:ext cx="6096000" cy="535620"/>
        </a:xfrm>
        <a:prstGeom prst="upArrowCallou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Start</a:t>
          </a:r>
        </a:p>
      </dsp:txBody>
      <dsp:txXfrm rot="10800000">
        <a:off x="0" y="1482"/>
        <a:ext cx="6096000" cy="348030"/>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1/7/2023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7T00:20:25.035"/>
    </inkml:context>
    <inkml:brush xml:id="br0">
      <inkml:brushProperty name="width" value="0.05" units="cm"/>
      <inkml:brushProperty name="height" value="0.05" units="cm"/>
      <inkml:brushProperty name="color" value="#E71224"/>
    </inkml:brush>
  </inkml:definitions>
  <inkml:trace contextRef="#ctx0" brushRef="#br0">0 1 24575,'1'4'0,"0"0"0,1-1 0,-1 1 0,1 0 0,-1 0 0,2-1 0,-2 1 0,5 4 0,5 10 0,-4-6 19,1 0 0,-1-1 0,1 0-1,1 0 1,0-2 0,21 19 0,-18-17-319,0-1 1,-2 1 0,1 1-1,14 23 1,-20-28-6527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7T00:20:29.340"/>
    </inkml:context>
    <inkml:brush xml:id="br0">
      <inkml:brushProperty name="width" value="0.05" units="cm"/>
      <inkml:brushProperty name="height" value="0.05" units="cm"/>
      <inkml:brushProperty name="color" value="#E71224"/>
    </inkml:brush>
  </inkml:definitions>
  <inkml:trace contextRef="#ctx0" brushRef="#br0">1 2 24575,'39'-1'0,"45"2"0,-82-1 0,-2 0 0,2 1 0,-1-1 0,0 0 0,0 0 0,0 0 0,0 1 0,1-1 0,-2 1 0,2 0 0,-1-1 0,-1 1 0,2 0 0,-1 0 0,-1-1 0,1 1 0,1 0 0,-2 0 0,1-1 0,0 1 0,-1 1 0,1-2 0,-1 2 0,2 0 0,-1 1 0,-1 0 0,1 0 0,0 0 0,-1 0 0,1 0 0,-1 0 0,0 0 0,0 0 0,-1 5 0,-1 1 0,1 2 0,-1-2 0,-1 1 0,0-1 0,-6 11 0,-12 37 50,19-47-252,-1 0-1,-1 1 1,0-2 0,-1 1 0,1-1 0,-10 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1/7/2023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lue_screen_of_deat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Blue screen of death</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a:t>
            </a:r>
            <a:r>
              <a:rPr lang="en-US" b="0" i="0" dirty="0">
                <a:solidFill>
                  <a:srgbClr val="24292F"/>
                </a:solidFill>
                <a:effectLst/>
                <a:latin typeface="ui-monospace"/>
              </a:rPr>
              <a:t>https://www.youtube.com/watch?v=U_7CGl6VWaQ</a:t>
            </a:r>
            <a:endParaRPr lang="en-US" b="0" i="0" u="sng" dirty="0">
              <a:solidFill>
                <a:srgbClr val="1A0DAB"/>
              </a:solidFill>
              <a:effectLst/>
              <a:latin typeface="arial" panose="020B0604020202020204" pitchFamily="34" charset="0"/>
              <a:hlinkClick r:id="rId3"/>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#https://eugene.kaspersky.com/2011/11/02/the-man-who-found-stuxnet-sergey-ulasen-in-the-spotlight/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#https://www.wilderssecurity.com/threads/rootkit-tmphider.276994/#post-1712134</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70440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34635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367188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16</a:t>
            </a:fld>
            <a:endParaRPr lang="en-US" altLang="en-US" dirty="0"/>
          </a:p>
        </p:txBody>
      </p:sp>
    </p:spTree>
    <p:extLst>
      <p:ext uri="{BB962C8B-B14F-4D97-AF65-F5344CB8AC3E}">
        <p14:creationId xmlns:p14="http://schemas.microsoft.com/office/powerpoint/2010/main" val="3095363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8"/>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30" y="166483"/>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1"/>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2"/>
            <a:ext cx="3289968" cy="837851"/>
          </a:xfrm>
        </p:spPr>
        <p:txBody>
          <a:bodyPr anchor="ctr">
            <a:normAutofit/>
          </a:bodyPr>
          <a:lstStyle>
            <a:lvl1pPr marL="0" indent="0" algn="l">
              <a:buNone/>
              <a:defRPr sz="1600">
                <a:solidFill>
                  <a:schemeClr val="tx2">
                    <a:lumMod val="60000"/>
                    <a:lumOff val="40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89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2"/>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1641999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7"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3" y="4609047"/>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3" y="205981"/>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3"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1881862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3"/>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7"/>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7"/>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p>
        </p:txBody>
      </p:sp>
      <p:sp>
        <p:nvSpPr>
          <p:cNvPr id="2" name="Title 1"/>
          <p:cNvSpPr>
            <a:spLocks noGrp="1"/>
          </p:cNvSpPr>
          <p:nvPr>
            <p:ph type="title"/>
          </p:nvPr>
        </p:nvSpPr>
        <p:spPr>
          <a:xfrm>
            <a:off x="5296" y="2218212"/>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56169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4"/>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90884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2730489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240669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4" y="1076328"/>
            <a:ext cx="3008313" cy="3518297"/>
          </a:xfrm>
        </p:spPr>
        <p:txBody>
          <a:bodyPr/>
          <a:lstStyle>
            <a:lvl1pPr marL="0" indent="0">
              <a:buNone/>
              <a:defRPr sz="1400">
                <a:solidFill>
                  <a:schemeClr val="tx1"/>
                </a:solidFill>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8"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330387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7" y="1332412"/>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 y="2069871"/>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1854738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7"/>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1027" name="Title Placeholder 1"/>
          <p:cNvSpPr>
            <a:spLocks noGrp="1"/>
          </p:cNvSpPr>
          <p:nvPr>
            <p:ph type="title"/>
          </p:nvPr>
        </p:nvSpPr>
        <p:spPr bwMode="auto">
          <a:xfrm>
            <a:off x="457200" y="205981"/>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6"/>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1" y="-29764"/>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7"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sz="1800"/>
          </a:p>
        </p:txBody>
      </p:sp>
    </p:spTree>
    <p:extLst>
      <p:ext uri="{BB962C8B-B14F-4D97-AF65-F5344CB8AC3E}">
        <p14:creationId xmlns:p14="http://schemas.microsoft.com/office/powerpoint/2010/main" val="837445559"/>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Lst>
  <p:hf hdr="0" dt="0"/>
  <p:txStyles>
    <p:titleStyle>
      <a:lvl1pPr algn="l" defTabSz="457178"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78"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78"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78"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78"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78" algn="l" defTabSz="457178" rtl="0" eaLnBrk="1" fontAlgn="base" hangingPunct="1">
        <a:spcBef>
          <a:spcPct val="0"/>
        </a:spcBef>
        <a:spcAft>
          <a:spcPct val="0"/>
        </a:spcAft>
        <a:defRPr sz="2800">
          <a:solidFill>
            <a:schemeClr val="tx1"/>
          </a:solidFill>
          <a:latin typeface="Arial" charset="0"/>
          <a:ea typeface="ＭＳ Ｐゴシック" charset="-128"/>
        </a:defRPr>
      </a:lvl6pPr>
      <a:lvl7pPr marL="914354" algn="l" defTabSz="457178" rtl="0" eaLnBrk="1" fontAlgn="base" hangingPunct="1">
        <a:spcBef>
          <a:spcPct val="0"/>
        </a:spcBef>
        <a:spcAft>
          <a:spcPct val="0"/>
        </a:spcAft>
        <a:defRPr sz="2800">
          <a:solidFill>
            <a:schemeClr val="tx1"/>
          </a:solidFill>
          <a:latin typeface="Arial" charset="0"/>
          <a:ea typeface="ＭＳ Ｐゴシック" charset="-128"/>
        </a:defRPr>
      </a:lvl7pPr>
      <a:lvl8pPr marL="1371532" algn="l" defTabSz="457178" rtl="0" eaLnBrk="1" fontAlgn="base" hangingPunct="1">
        <a:spcBef>
          <a:spcPct val="0"/>
        </a:spcBef>
        <a:spcAft>
          <a:spcPct val="0"/>
        </a:spcAft>
        <a:defRPr sz="2800">
          <a:solidFill>
            <a:schemeClr val="tx1"/>
          </a:solidFill>
          <a:latin typeface="Arial" charset="0"/>
          <a:ea typeface="ＭＳ Ｐゴシック" charset="-128"/>
        </a:defRPr>
      </a:lvl8pPr>
      <a:lvl9pPr marL="1828709" algn="l" defTabSz="457178"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83" indent="-342883" algn="l" defTabSz="457178"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13" indent="-285737" algn="l" defTabSz="457178"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42" indent="-228588" algn="l" defTabSz="457178"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20" indent="-228588" algn="l" defTabSz="457178"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297" indent="-228588" algn="l" defTabSz="457178"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8"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3"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7.png"/><Relationship Id="rId7" Type="http://schemas.openxmlformats.org/officeDocument/2006/relationships/diagramColors" Target="../diagrams/colors4.xml"/><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hyperlink" Target="https://en.wikipedia.org/wiki/Bsod"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2.png"/><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customXml" Target="../ink/ink2.xml"/><Relationship Id="rId2" Type="http://schemas.openxmlformats.org/officeDocument/2006/relationships/image" Target="../media/image74.png"/><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customXml" Target="../ink/ink1.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60.png"/><Relationship Id="rId2" Type="http://schemas.openxmlformats.org/officeDocument/2006/relationships/image" Target="../media/image90.png"/><Relationship Id="rId1" Type="http://schemas.openxmlformats.org/officeDocument/2006/relationships/slideLayout" Target="../slideLayouts/slideLayout1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securelist.com/en/blog/2236/Stuxnet_signed_certificates_frequently_asked_question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mailto:ryan.estes@watchguard.com"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zetter.substack.com/p/dozens-of-computers-in-ukraine-wiped?s=r" TargetMode="External"/><Relationship Id="rId7" Type="http://schemas.openxmlformats.org/officeDocument/2006/relationships/hyperlink" Target="https://www.bbc.com/news/world-europe-59992531" TargetMode="External"/><Relationship Id="rId2" Type="http://schemas.openxmlformats.org/officeDocument/2006/relationships/hyperlink" Target="https://www.recordedfuture.com/whispergate-malware-corrupts-computers-ukraine/" TargetMode="External"/><Relationship Id="rId1" Type="http://schemas.openxmlformats.org/officeDocument/2006/relationships/slideLayout" Target="../slideLayouts/slideLayout2.xml"/><Relationship Id="rId6" Type="http://schemas.openxmlformats.org/officeDocument/2006/relationships/hyperlink" Target="https://www.nytimes.com/2022/01/14/world/europe/hackers-ukraine-government-sites.html" TargetMode="External"/><Relationship Id="rId5" Type="http://schemas.openxmlformats.org/officeDocument/2006/relationships/hyperlink" Target="https://spravdi.gov.ua/ataka-na-uryadovi-sajty-novyj-rozdil-kibervijny-proty-ukrayiny/:" TargetMode="External"/><Relationship Id="rId4" Type="http://schemas.openxmlformats.org/officeDocument/2006/relationships/hyperlink" Target="https://www.microsoft.com/security/blog/2022/01/15/destructive-malware-targeting-ukrainian-organizations/"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viasat.com/about/newsroom/blog/ka-sat-network-cyber-attack-overview/" TargetMode="External"/><Relationship Id="rId3" Type="http://schemas.openxmlformats.org/officeDocument/2006/relationships/hyperlink" Target="https://therecord.media/viasat-confirms-report-of-wiper-malware-used-in-ukraine-cyberattack/" TargetMode="External"/><Relationship Id="rId7" Type="http://schemas.openxmlformats.org/officeDocument/2006/relationships/hyperlink" Target="https://www.reversemode.com/2022/03/satcom-terminals-under-attack-in-europe.html" TargetMode="External"/><Relationship Id="rId12" Type="http://schemas.openxmlformats.org/officeDocument/2006/relationships/hyperlink" Target="https://www.washingtonpost.com/national-security/2022/03/24/russian-military-behind-hack-satellite-communication-devices-ukraine-wars-outset-us-officials-say/" TargetMode="External"/><Relationship Id="rId2" Type="http://schemas.openxmlformats.org/officeDocument/2006/relationships/hyperlink" Target="https://www.welivesecurity.com/2022/02/24/hermeticwiper-new-data-wiping-malware-hits-ukraine/" TargetMode="External"/><Relationship Id="rId1" Type="http://schemas.openxmlformats.org/officeDocument/2006/relationships/slideLayout" Target="../slideLayouts/slideLayout2.xml"/><Relationship Id="rId6" Type="http://schemas.openxmlformats.org/officeDocument/2006/relationships/hyperlink" Target="https://thestack.technology/viasat-ka-sat-outage-cyber/" TargetMode="External"/><Relationship Id="rId11" Type="http://schemas.openxmlformats.org/officeDocument/2006/relationships/hyperlink" Target="https://www.reuters.com/world/europe/exclusive-us-spy-agency-probes-sabotage-satellite-internet-during-russian-2022-03-11/" TargetMode="External"/><Relationship Id="rId5" Type="http://schemas.openxmlformats.org/officeDocument/2006/relationships/hyperlink" Target="https://www.france24.com/fr/info-en-continu/20220304-des-milliers-d-internautes-en-europe-priv%C3%A9s-d-internet-suite-%C3%A0-une-probable-cyber-attaque" TargetMode="External"/><Relationship Id="rId10" Type="http://schemas.openxmlformats.org/officeDocument/2006/relationships/hyperlink" Target="https://www.consilium.europa.eu/en/press/press-releases/2022/05/10/russian-cyber-operations-against-ukraine-declaration-by-the-high-representative-on-behalf-of-the-european-union/" TargetMode="External"/><Relationship Id="rId4" Type="http://schemas.openxmlformats.org/officeDocument/2006/relationships/hyperlink" Target="https://www.securityweek.com/cyberattack-knocks-thousands-offline-europe" TargetMode="External"/><Relationship Id="rId9" Type="http://schemas.openxmlformats.org/officeDocument/2006/relationships/hyperlink" Target="https://www.sentinelone.com/labs/acidrain-a-modem-wiper-rains-down-on-europe/"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www.welivesecurity.com/2022/03/01/isaacwiper-hermeticwizard-wiper-worm-targeting-ukrain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witter.com/ESETresearch/status/1503436423818534915" TargetMode="External"/><Relationship Id="rId2" Type="http://schemas.openxmlformats.org/officeDocument/2006/relationships/hyperlink" Target="https://query.prod.cms.rt.microsoft.com/cms/api/am/binary/RE4Vwwd"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caddywiper-data-wiping-malware-hits-ukrainian-networks/https:/cip.gov.ua/en/news/khto-stoyit-za-kiberatakami-na-ukrayinsku-kritichnu-informaciinu-infrastrukturu-statistika-15-22-bereznya"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ert.gov.ua/article/38088"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socprime.com/blog/doublezero-destructive-malware-used-in-cyber-attacks-at-ukrainian-companies-cert-ua-ale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microsoft.com/en-us/security/blog/2022/10/14/new-prestige-ransomware-impacts-organizations-in-ukraine-and-poland/"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azov-data-wiper-tries-to-frame-researchers-and-bleepingcomputer/"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ert.gov.ua/article/2724253"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5" Type="http://schemas.openxmlformats.org/officeDocument/2006/relationships/hyperlink" Target="https://twitter.com/ESETresearch/status/1596181925663760386" TargetMode="External"/><Relationship Id="rId4" Type="http://schemas.openxmlformats.org/officeDocument/2006/relationships/hyperlink" Target="https://www.welivesecurity.com/2022/11/28/ransomboggs-new-ransomware-ukrain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dirty="0"/>
              <a:t>Cyberwarfare: Novel Wipers used in Ukraine 2022</a:t>
            </a:r>
          </a:p>
        </p:txBody>
      </p:sp>
      <p:sp>
        <p:nvSpPr>
          <p:cNvPr id="4" name="Subtitle 3"/>
          <p:cNvSpPr>
            <a:spLocks noGrp="1"/>
          </p:cNvSpPr>
          <p:nvPr>
            <p:ph type="subTitle" idx="1"/>
          </p:nvPr>
        </p:nvSpPr>
        <p:spPr>
          <a:xfrm>
            <a:off x="5030145" y="4630432"/>
            <a:ext cx="1260387" cy="562686"/>
          </a:xfrm>
        </p:spPr>
        <p:txBody>
          <a:bodyPr>
            <a:normAutofit/>
          </a:bodyPr>
          <a:lstStyle/>
          <a:p>
            <a:r>
              <a:rPr lang="en-US" dirty="0"/>
              <a:t>Ryan Estes</a:t>
            </a:r>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8" descr="A person wearing sunglasses&#10;&#10;Description automatically generated with medium confidence">
            <a:extLst>
              <a:ext uri="{FF2B5EF4-FFF2-40B4-BE49-F238E27FC236}">
                <a16:creationId xmlns:a16="http://schemas.microsoft.com/office/drawing/2014/main" id="{A5E9BDE7-3F86-4B5C-A789-AA1B4CD3AD1D}"/>
              </a:ext>
            </a:extLst>
          </p:cNvPr>
          <p:cNvPicPr>
            <a:picLocks noChangeAspect="1"/>
          </p:cNvPicPr>
          <p:nvPr/>
        </p:nvPicPr>
        <p:blipFill rotWithShape="1">
          <a:blip r:embed="rId3"/>
          <a:srcRect t="21711" r="41089"/>
          <a:stretch/>
        </p:blipFill>
        <p:spPr>
          <a:xfrm>
            <a:off x="5146159" y="3212371"/>
            <a:ext cx="963558" cy="1280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12D9-AF15-4BB5-BF62-FA6D9C27B83B}"/>
              </a:ext>
            </a:extLst>
          </p:cNvPr>
          <p:cNvSpPr>
            <a:spLocks noGrp="1"/>
          </p:cNvSpPr>
          <p:nvPr>
            <p:ph type="title"/>
          </p:nvPr>
        </p:nvSpPr>
        <p:spPr/>
        <p:txBody>
          <a:bodyPr/>
          <a:lstStyle/>
          <a:p>
            <a:r>
              <a:rPr lang="en-US" dirty="0"/>
              <a:t>Cyberwarfare Attack Types</a:t>
            </a:r>
          </a:p>
        </p:txBody>
      </p:sp>
      <p:pic>
        <p:nvPicPr>
          <p:cNvPr id="6" name="Content Placeholder 5">
            <a:extLst>
              <a:ext uri="{FF2B5EF4-FFF2-40B4-BE49-F238E27FC236}">
                <a16:creationId xmlns:a16="http://schemas.microsoft.com/office/drawing/2014/main" id="{00936962-20DD-42F2-ABD5-E3160C7C6590}"/>
              </a:ext>
            </a:extLst>
          </p:cNvPr>
          <p:cNvPicPr>
            <a:picLocks noGrp="1" noChangeAspect="1"/>
          </p:cNvPicPr>
          <p:nvPr>
            <p:ph idx="1"/>
          </p:nvPr>
        </p:nvPicPr>
        <p:blipFill>
          <a:blip r:embed="rId2"/>
          <a:stretch>
            <a:fillRect/>
          </a:stretch>
        </p:blipFill>
        <p:spPr>
          <a:xfrm>
            <a:off x="663527" y="769938"/>
            <a:ext cx="7816945" cy="3830637"/>
          </a:xfrm>
        </p:spPr>
      </p:pic>
      <p:sp>
        <p:nvSpPr>
          <p:cNvPr id="4" name="Slide Number Placeholder 3">
            <a:extLst>
              <a:ext uri="{FF2B5EF4-FFF2-40B4-BE49-F238E27FC236}">
                <a16:creationId xmlns:a16="http://schemas.microsoft.com/office/drawing/2014/main" id="{4901753D-D546-4DCB-81A6-12262394AFF5}"/>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spTree>
    <p:extLst>
      <p:ext uri="{BB962C8B-B14F-4D97-AF65-F5344CB8AC3E}">
        <p14:creationId xmlns:p14="http://schemas.microsoft.com/office/powerpoint/2010/main" val="57236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 Actors (Russia)</a:t>
            </a:r>
          </a:p>
        </p:txBody>
      </p:sp>
      <p:pic>
        <p:nvPicPr>
          <p:cNvPr id="6" name="Content Placeholder 5" descr="Text&#10;&#10;Description automatically generated">
            <a:extLst>
              <a:ext uri="{FF2B5EF4-FFF2-40B4-BE49-F238E27FC236}">
                <a16:creationId xmlns:a16="http://schemas.microsoft.com/office/drawing/2014/main" id="{530CD775-6C8F-4C31-84DF-4DEF8DDD63F5}"/>
              </a:ext>
            </a:extLst>
          </p:cNvPr>
          <p:cNvPicPr>
            <a:picLocks noGrp="1" noChangeAspect="1"/>
          </p:cNvPicPr>
          <p:nvPr>
            <p:ph idx="1"/>
          </p:nvPr>
        </p:nvPicPr>
        <p:blipFill>
          <a:blip r:embed="rId2"/>
          <a:stretch>
            <a:fillRect/>
          </a:stretch>
        </p:blipFill>
        <p:spPr>
          <a:xfrm>
            <a:off x="354056" y="1276720"/>
            <a:ext cx="3791472" cy="2031286"/>
          </a:xfrm>
        </p:spPr>
      </p:pic>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11</a:t>
            </a:fld>
            <a:endParaRPr lang="en-US" altLang="en-US" dirty="0"/>
          </a:p>
        </p:txBody>
      </p:sp>
      <p:graphicFrame>
        <p:nvGraphicFramePr>
          <p:cNvPr id="8" name="Table 7">
            <a:extLst>
              <a:ext uri="{FF2B5EF4-FFF2-40B4-BE49-F238E27FC236}">
                <a16:creationId xmlns:a16="http://schemas.microsoft.com/office/drawing/2014/main" id="{8F38B45A-6BB2-46DB-829F-EBFD08CDF236}"/>
              </a:ext>
            </a:extLst>
          </p:cNvPr>
          <p:cNvGraphicFramePr>
            <a:graphicFrameLocks noGrp="1"/>
          </p:cNvGraphicFramePr>
          <p:nvPr>
            <p:extLst>
              <p:ext uri="{D42A27DB-BD31-4B8C-83A1-F6EECF244321}">
                <p14:modId xmlns:p14="http://schemas.microsoft.com/office/powerpoint/2010/main" val="1353199586"/>
              </p:ext>
            </p:extLst>
          </p:nvPr>
        </p:nvGraphicFramePr>
        <p:xfrm>
          <a:off x="4376117" y="386544"/>
          <a:ext cx="3974104" cy="3811639"/>
        </p:xfrm>
        <a:graphic>
          <a:graphicData uri="http://schemas.openxmlformats.org/drawingml/2006/table">
            <a:tbl>
              <a:tblPr>
                <a:tableStyleId>{5C22544A-7EE6-4342-B048-85BDC9FD1C3A}</a:tableStyleId>
              </a:tblPr>
              <a:tblGrid>
                <a:gridCol w="2164116">
                  <a:extLst>
                    <a:ext uri="{9D8B030D-6E8A-4147-A177-3AD203B41FA5}">
                      <a16:colId xmlns:a16="http://schemas.microsoft.com/office/drawing/2014/main" val="767255607"/>
                    </a:ext>
                  </a:extLst>
                </a:gridCol>
                <a:gridCol w="723995">
                  <a:extLst>
                    <a:ext uri="{9D8B030D-6E8A-4147-A177-3AD203B41FA5}">
                      <a16:colId xmlns:a16="http://schemas.microsoft.com/office/drawing/2014/main" val="731166714"/>
                    </a:ext>
                  </a:extLst>
                </a:gridCol>
                <a:gridCol w="558736">
                  <a:extLst>
                    <a:ext uri="{9D8B030D-6E8A-4147-A177-3AD203B41FA5}">
                      <a16:colId xmlns:a16="http://schemas.microsoft.com/office/drawing/2014/main" val="2062440949"/>
                    </a:ext>
                  </a:extLst>
                </a:gridCol>
                <a:gridCol w="527257">
                  <a:extLst>
                    <a:ext uri="{9D8B030D-6E8A-4147-A177-3AD203B41FA5}">
                      <a16:colId xmlns:a16="http://schemas.microsoft.com/office/drawing/2014/main" val="1579122378"/>
                    </a:ext>
                  </a:extLst>
                </a:gridCol>
              </a:tblGrid>
              <a:tr h="197128">
                <a:tc gridSpan="4">
                  <a:txBody>
                    <a:bodyPr/>
                    <a:lstStyle/>
                    <a:p>
                      <a:pPr algn="ctr" fontAlgn="b"/>
                      <a:r>
                        <a:rPr lang="en-US" sz="1200" u="none" strike="noStrike">
                          <a:effectLst/>
                        </a:rPr>
                        <a:t>Allegiance to Russia</a:t>
                      </a:r>
                      <a:endParaRPr lang="en-US" sz="1200" b="1" i="0" u="none" strike="noStrike">
                        <a:solidFill>
                          <a:srgbClr val="000000"/>
                        </a:solidFill>
                        <a:effectLst/>
                        <a:latin typeface="Calibri" panose="020F0502020204030204" pitchFamily="34" charset="0"/>
                      </a:endParaRPr>
                    </a:p>
                  </a:txBody>
                  <a:tcPr marL="7885" marR="7885" marT="788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4893498"/>
                  </a:ext>
                </a:extLst>
              </a:tr>
              <a:tr h="157703">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Type</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Country</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extLst>
                  <a:ext uri="{0D108BD9-81ED-4DB2-BD59-A6C34878D82A}">
                    <a16:rowId xmlns:a16="http://schemas.microsoft.com/office/drawing/2014/main" val="502269549"/>
                  </a:ext>
                </a:extLst>
              </a:tr>
              <a:tr h="157703">
                <a:tc>
                  <a:txBody>
                    <a:bodyPr/>
                    <a:lstStyle/>
                    <a:p>
                      <a:pPr algn="l" fontAlgn="b"/>
                      <a:r>
                        <a:rPr lang="en-US" sz="900" u="none" strike="noStrike" dirty="0">
                          <a:effectLst/>
                        </a:rPr>
                        <a:t>NoName057(16)</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Collective</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171</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6497684"/>
                  </a:ext>
                </a:extLst>
              </a:tr>
              <a:tr h="157703">
                <a:tc>
                  <a:txBody>
                    <a:bodyPr/>
                    <a:lstStyle/>
                    <a:p>
                      <a:pPr algn="l" fontAlgn="b"/>
                      <a:r>
                        <a:rPr lang="en-US" sz="900" u="none" strike="noStrike" dirty="0">
                          <a:effectLst/>
                        </a:rPr>
                        <a:t>Anonymous 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50416545"/>
                  </a:ext>
                </a:extLst>
              </a:tr>
              <a:tr h="157703">
                <a:tc>
                  <a:txBody>
                    <a:bodyPr/>
                    <a:lstStyle/>
                    <a:p>
                      <a:pPr algn="l" fontAlgn="b"/>
                      <a:r>
                        <a:rPr lang="en-US" sz="900" u="none" strike="noStrike">
                          <a:effectLst/>
                        </a:rPr>
                        <a:t>Killnet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077111887"/>
                  </a:ext>
                </a:extLst>
              </a:tr>
              <a:tr h="157703">
                <a:tc>
                  <a:txBody>
                    <a:bodyPr/>
                    <a:lstStyle/>
                    <a:p>
                      <a:pPr algn="l" fontAlgn="b"/>
                      <a:r>
                        <a:rPr lang="en-US" sz="900" u="none" strike="noStrike">
                          <a:effectLst/>
                        </a:rPr>
                        <a:t>People's CyberArmy</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011599425"/>
                  </a:ext>
                </a:extLst>
              </a:tr>
              <a:tr h="157703">
                <a:tc>
                  <a:txBody>
                    <a:bodyPr/>
                    <a:lstStyle/>
                    <a:p>
                      <a:pPr algn="l" fontAlgn="b"/>
                      <a:r>
                        <a:rPr lang="en-US" sz="900" u="none" strike="noStrike">
                          <a:effectLst/>
                        </a:rPr>
                        <a:t>Russian Hackers 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886828876"/>
                  </a:ext>
                </a:extLst>
              </a:tr>
              <a:tr h="157703">
                <a:tc>
                  <a:txBody>
                    <a:bodyPr/>
                    <a:lstStyle/>
                    <a:p>
                      <a:pPr algn="l" fontAlgn="b"/>
                      <a:r>
                        <a:rPr lang="en-US" sz="900" u="none" strike="noStrike">
                          <a:effectLst/>
                        </a:rPr>
                        <a:t>Phoenix</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060142928"/>
                  </a:ext>
                </a:extLst>
              </a:tr>
              <a:tr h="157703">
                <a:tc>
                  <a:txBody>
                    <a:bodyPr/>
                    <a:lstStyle/>
                    <a:p>
                      <a:pPr algn="l" fontAlgn="b"/>
                      <a:r>
                        <a:rPr lang="en-US" sz="900" u="none" strike="noStrike">
                          <a:effectLst/>
                        </a:rPr>
                        <a:t>Sandworm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67009682"/>
                  </a:ext>
                </a:extLst>
              </a:tr>
              <a:tr h="157703">
                <a:tc>
                  <a:txBody>
                    <a:bodyPr/>
                    <a:lstStyle/>
                    <a:p>
                      <a:pPr algn="l" fontAlgn="b"/>
                      <a:r>
                        <a:rPr lang="en-US" sz="900" u="none" strike="noStrike">
                          <a:effectLst/>
                        </a:rPr>
                        <a:t>Xaknet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130482025"/>
                  </a:ext>
                </a:extLst>
              </a:tr>
              <a:tr h="157703">
                <a:tc>
                  <a:txBody>
                    <a:bodyPr/>
                    <a:lstStyle/>
                    <a:p>
                      <a:pPr algn="l" fontAlgn="b"/>
                      <a:r>
                        <a:rPr lang="en-US" sz="900" u="none" strike="noStrike">
                          <a:effectLst/>
                        </a:rPr>
                        <a:t>DEV-0586</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328986833"/>
                  </a:ext>
                </a:extLst>
              </a:tr>
              <a:tr h="157703">
                <a:tc>
                  <a:txBody>
                    <a:bodyPr/>
                    <a:lstStyle/>
                    <a:p>
                      <a:pPr algn="l" fontAlgn="b"/>
                      <a:r>
                        <a:rPr lang="en-US" sz="900" u="none" strike="noStrike">
                          <a:effectLst/>
                        </a:rPr>
                        <a:t>Legion Cyber Spetsnaz</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1242701"/>
                  </a:ext>
                </a:extLst>
              </a:tr>
              <a:tr h="157703">
                <a:tc>
                  <a:txBody>
                    <a:bodyPr/>
                    <a:lstStyle/>
                    <a:p>
                      <a:pPr algn="l" fontAlgn="b"/>
                      <a:r>
                        <a:rPr lang="en-US" sz="900" u="none" strike="noStrike">
                          <a:effectLst/>
                        </a:rPr>
                        <a:t>Fancy Bear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316490160"/>
                  </a:ext>
                </a:extLst>
              </a:tr>
              <a:tr h="157703">
                <a:tc>
                  <a:txBody>
                    <a:bodyPr/>
                    <a:lstStyle/>
                    <a:p>
                      <a:pPr algn="l" fontAlgn="b"/>
                      <a:r>
                        <a:rPr lang="en-US" sz="900" u="none" strike="noStrike">
                          <a:effectLst/>
                        </a:rPr>
                        <a:t>UNC1151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135072795"/>
                  </a:ext>
                </a:extLst>
              </a:tr>
              <a:tr h="157703">
                <a:tc>
                  <a:txBody>
                    <a:bodyPr/>
                    <a:lstStyle/>
                    <a:p>
                      <a:pPr algn="l" fontAlgn="b"/>
                      <a:r>
                        <a:rPr lang="en-US" sz="900" u="none" strike="noStrike">
                          <a:effectLst/>
                        </a:rPr>
                        <a:t>Gamaredon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863155162"/>
                  </a:ext>
                </a:extLst>
              </a:tr>
              <a:tr h="157703">
                <a:tc>
                  <a:txBody>
                    <a:bodyPr/>
                    <a:lstStyle/>
                    <a:p>
                      <a:pPr algn="l" fontAlgn="b"/>
                      <a:r>
                        <a:rPr lang="en-US" sz="900" u="none" strike="noStrike">
                          <a:effectLst/>
                        </a:rPr>
                        <a:t>Nation State - Russian Federation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9314550"/>
                  </a:ext>
                </a:extLst>
              </a:tr>
              <a:tr h="157703">
                <a:tc>
                  <a:txBody>
                    <a:bodyPr/>
                    <a:lstStyle/>
                    <a:p>
                      <a:pPr algn="l" fontAlgn="b"/>
                      <a:r>
                        <a:rPr lang="en-US" sz="900" u="none" strike="noStrike">
                          <a:effectLst/>
                        </a:rPr>
                        <a:t>Cold River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473107394"/>
                  </a:ext>
                </a:extLst>
              </a:tr>
              <a:tr h="157703">
                <a:tc>
                  <a:txBody>
                    <a:bodyPr/>
                    <a:lstStyle/>
                    <a:p>
                      <a:pPr algn="l" fontAlgn="b"/>
                      <a:r>
                        <a:rPr lang="en-US" sz="900" u="none" strike="noStrike">
                          <a:effectLst/>
                        </a:rPr>
                        <a:t>KillMilk</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992276361"/>
                  </a:ext>
                </a:extLst>
              </a:tr>
              <a:tr h="157703">
                <a:tc>
                  <a:txBody>
                    <a:bodyPr/>
                    <a:lstStyle/>
                    <a:p>
                      <a:pPr algn="l" fontAlgn="b"/>
                      <a:r>
                        <a:rPr lang="en-US" sz="900" u="none" strike="noStrike">
                          <a:effectLst/>
                        </a:rPr>
                        <a:t>RADIS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8732139"/>
                  </a:ext>
                </a:extLst>
              </a:tr>
              <a:tr h="157703">
                <a:tc>
                  <a:txBody>
                    <a:bodyPr/>
                    <a:lstStyle/>
                    <a:p>
                      <a:pPr algn="l" fontAlgn="b"/>
                      <a:r>
                        <a:rPr lang="en-US" sz="900" u="none" strike="noStrike">
                          <a:effectLst/>
                        </a:rPr>
                        <a:t>UAC-0098</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69116731"/>
                  </a:ext>
                </a:extLst>
              </a:tr>
              <a:tr h="157703">
                <a:tc>
                  <a:txBody>
                    <a:bodyPr/>
                    <a:lstStyle/>
                    <a:p>
                      <a:pPr algn="l" fontAlgn="b"/>
                      <a:r>
                        <a:rPr lang="en-US" sz="900" u="none" strike="noStrike">
                          <a:effectLst/>
                        </a:rPr>
                        <a:t>UAC-0041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8201432"/>
                  </a:ext>
                </a:extLst>
              </a:tr>
              <a:tr h="157703">
                <a:tc>
                  <a:txBody>
                    <a:bodyPr/>
                    <a:lstStyle/>
                    <a:p>
                      <a:pPr algn="l" fontAlgn="b"/>
                      <a:r>
                        <a:rPr lang="en-US" sz="900" u="none" strike="noStrike">
                          <a:effectLst/>
                        </a:rPr>
                        <a:t>Zarya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576496724"/>
                  </a:ext>
                </a:extLst>
              </a:tr>
              <a:tr h="157703">
                <a:tc>
                  <a:txBody>
                    <a:bodyPr/>
                    <a:lstStyle/>
                    <a:p>
                      <a:pPr algn="l" fontAlgn="b"/>
                      <a:r>
                        <a:rPr lang="en-US" sz="900" u="none" strike="noStrike">
                          <a:effectLst/>
                        </a:rPr>
                        <a:t>ICC_H@ckTeam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93973007"/>
                  </a:ext>
                </a:extLst>
              </a:tr>
              <a:tr h="105757">
                <a:tc>
                  <a:txBody>
                    <a:bodyPr/>
                    <a:lstStyle/>
                    <a:p>
                      <a:pPr algn="l" fontAlgn="b"/>
                      <a:r>
                        <a:rPr lang="en-US" sz="900" b="0" i="0" u="none" strike="noStrike" dirty="0">
                          <a:solidFill>
                            <a:srgbClr val="000000"/>
                          </a:solidFill>
                          <a:effectLst/>
                          <a:latin typeface="Calibri" panose="020F0502020204030204" pitchFamily="34" charset="0"/>
                        </a:rPr>
                        <a:t>Many more …</a:t>
                      </a: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b="0" i="0" u="none" strike="noStrike" dirty="0">
                          <a:solidFill>
                            <a:srgbClr val="000000"/>
                          </a:solidFill>
                          <a:effectLst/>
                          <a:latin typeface="Calibri" panose="020F0502020204030204" pitchFamily="34" charset="0"/>
                        </a:rPr>
                        <a:t>…</a:t>
                      </a:r>
                    </a:p>
                  </a:txBody>
                  <a:tcPr marL="7885" marR="7885" marT="7885" marB="0" anchor="b"/>
                </a:tc>
                <a:extLst>
                  <a:ext uri="{0D108BD9-81ED-4DB2-BD59-A6C34878D82A}">
                    <a16:rowId xmlns:a16="http://schemas.microsoft.com/office/drawing/2014/main" val="2224370133"/>
                  </a:ext>
                </a:extLst>
              </a:tr>
            </a:tbl>
          </a:graphicData>
        </a:graphic>
      </p:graphicFrame>
    </p:spTree>
    <p:extLst>
      <p:ext uri="{BB962C8B-B14F-4D97-AF65-F5344CB8AC3E}">
        <p14:creationId xmlns:p14="http://schemas.microsoft.com/office/powerpoint/2010/main" val="133254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 Actors (Ukraine)</a:t>
            </a:r>
          </a:p>
        </p:txBody>
      </p:sp>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12</a:t>
            </a:fld>
            <a:endParaRPr lang="en-US" altLang="en-US" dirty="0"/>
          </a:p>
        </p:txBody>
      </p:sp>
      <p:pic>
        <p:nvPicPr>
          <p:cNvPr id="10" name="Content Placeholder 9" descr="Text&#10;&#10;Description automatically generated">
            <a:extLst>
              <a:ext uri="{FF2B5EF4-FFF2-40B4-BE49-F238E27FC236}">
                <a16:creationId xmlns:a16="http://schemas.microsoft.com/office/drawing/2014/main" id="{FB79C4B0-4F6D-499D-B559-91FF3842E769}"/>
              </a:ext>
            </a:extLst>
          </p:cNvPr>
          <p:cNvPicPr>
            <a:picLocks noGrp="1" noChangeAspect="1"/>
          </p:cNvPicPr>
          <p:nvPr>
            <p:ph idx="1"/>
          </p:nvPr>
        </p:nvPicPr>
        <p:blipFill>
          <a:blip r:embed="rId2"/>
          <a:stretch>
            <a:fillRect/>
          </a:stretch>
        </p:blipFill>
        <p:spPr>
          <a:xfrm>
            <a:off x="776947" y="1591921"/>
            <a:ext cx="2925923" cy="1959657"/>
          </a:xfrm>
        </p:spPr>
      </p:pic>
      <p:graphicFrame>
        <p:nvGraphicFramePr>
          <p:cNvPr id="11" name="Table 10">
            <a:extLst>
              <a:ext uri="{FF2B5EF4-FFF2-40B4-BE49-F238E27FC236}">
                <a16:creationId xmlns:a16="http://schemas.microsoft.com/office/drawing/2014/main" id="{FC2BB632-8521-4C7F-B4F0-461583A1C1AC}"/>
              </a:ext>
            </a:extLst>
          </p:cNvPr>
          <p:cNvGraphicFramePr>
            <a:graphicFrameLocks noGrp="1"/>
          </p:cNvGraphicFramePr>
          <p:nvPr>
            <p:extLst>
              <p:ext uri="{D42A27DB-BD31-4B8C-83A1-F6EECF244321}">
                <p14:modId xmlns:p14="http://schemas.microsoft.com/office/powerpoint/2010/main" val="3745846183"/>
              </p:ext>
            </p:extLst>
          </p:nvPr>
        </p:nvGraphicFramePr>
        <p:xfrm>
          <a:off x="4472699" y="374909"/>
          <a:ext cx="4128123" cy="3824277"/>
        </p:xfrm>
        <a:graphic>
          <a:graphicData uri="http://schemas.openxmlformats.org/drawingml/2006/table">
            <a:tbl>
              <a:tblPr>
                <a:tableStyleId>{5C22544A-7EE6-4342-B048-85BDC9FD1C3A}</a:tableStyleId>
              </a:tblPr>
              <a:tblGrid>
                <a:gridCol w="2240286">
                  <a:extLst>
                    <a:ext uri="{9D8B030D-6E8A-4147-A177-3AD203B41FA5}">
                      <a16:colId xmlns:a16="http://schemas.microsoft.com/office/drawing/2014/main" val="3321237161"/>
                    </a:ext>
                  </a:extLst>
                </a:gridCol>
                <a:gridCol w="755135">
                  <a:extLst>
                    <a:ext uri="{9D8B030D-6E8A-4147-A177-3AD203B41FA5}">
                      <a16:colId xmlns:a16="http://schemas.microsoft.com/office/drawing/2014/main" val="4120941642"/>
                    </a:ext>
                  </a:extLst>
                </a:gridCol>
                <a:gridCol w="582767">
                  <a:extLst>
                    <a:ext uri="{9D8B030D-6E8A-4147-A177-3AD203B41FA5}">
                      <a16:colId xmlns:a16="http://schemas.microsoft.com/office/drawing/2014/main" val="3661644084"/>
                    </a:ext>
                  </a:extLst>
                </a:gridCol>
                <a:gridCol w="549935">
                  <a:extLst>
                    <a:ext uri="{9D8B030D-6E8A-4147-A177-3AD203B41FA5}">
                      <a16:colId xmlns:a16="http://schemas.microsoft.com/office/drawing/2014/main" val="2411818195"/>
                    </a:ext>
                  </a:extLst>
                </a:gridCol>
              </a:tblGrid>
              <a:tr h="205607">
                <a:tc gridSpan="4">
                  <a:txBody>
                    <a:bodyPr/>
                    <a:lstStyle/>
                    <a:p>
                      <a:pPr algn="ctr" fontAlgn="b"/>
                      <a:r>
                        <a:rPr lang="en-US" sz="1200" u="none" strike="noStrike" dirty="0">
                          <a:effectLst/>
                        </a:rPr>
                        <a:t>Allegiance to Ukraine</a:t>
                      </a:r>
                      <a:endParaRPr lang="en-US" sz="1200" b="1" i="0" u="none" strike="noStrike" dirty="0">
                        <a:solidFill>
                          <a:srgbClr val="000000"/>
                        </a:solidFill>
                        <a:effectLst/>
                        <a:latin typeface="Calibri" panose="020F0502020204030204" pitchFamily="34" charset="0"/>
                      </a:endParaRPr>
                    </a:p>
                  </a:txBody>
                  <a:tcPr marL="8224" marR="8224" marT="8224"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3488981"/>
                  </a:ext>
                </a:extLst>
              </a:tr>
              <a:tr h="164485">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Type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Country</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extLst>
                  <a:ext uri="{0D108BD9-81ED-4DB2-BD59-A6C34878D82A}">
                    <a16:rowId xmlns:a16="http://schemas.microsoft.com/office/drawing/2014/main" val="3719111743"/>
                  </a:ext>
                </a:extLst>
              </a:tr>
              <a:tr h="164485">
                <a:tc>
                  <a:txBody>
                    <a:bodyPr/>
                    <a:lstStyle/>
                    <a:p>
                      <a:pPr algn="l" fontAlgn="b"/>
                      <a:r>
                        <a:rPr lang="en-US" sz="900" u="none" strike="noStrike">
                          <a:effectLst/>
                        </a:rPr>
                        <a:t>Anonymous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55</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487009744"/>
                  </a:ext>
                </a:extLst>
              </a:tr>
              <a:tr h="164485">
                <a:tc>
                  <a:txBody>
                    <a:bodyPr/>
                    <a:lstStyle/>
                    <a:p>
                      <a:pPr algn="l" fontAlgn="b"/>
                      <a:r>
                        <a:rPr lang="en-US" sz="900" u="none" strike="noStrike">
                          <a:effectLst/>
                        </a:rPr>
                        <a:t>IT Army of 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02694415"/>
                  </a:ext>
                </a:extLst>
              </a:tr>
              <a:tr h="164485">
                <a:tc>
                  <a:txBody>
                    <a:bodyPr/>
                    <a:lstStyle/>
                    <a:p>
                      <a:pPr algn="l" fontAlgn="b"/>
                      <a:r>
                        <a:rPr lang="en-US" sz="900" u="none" strike="noStrike">
                          <a:effectLst/>
                        </a:rPr>
                        <a:t>NB65</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256674960"/>
                  </a:ext>
                </a:extLst>
              </a:tr>
              <a:tr h="164485">
                <a:tc>
                  <a:txBody>
                    <a:bodyPr/>
                    <a:lstStyle/>
                    <a:p>
                      <a:pPr algn="l" fontAlgn="b"/>
                      <a:r>
                        <a:rPr lang="en-US" sz="900" u="none" strike="noStrike" dirty="0" err="1">
                          <a:effectLst/>
                        </a:rPr>
                        <a:t>Haydamaki</a:t>
                      </a:r>
                      <a:endParaRPr lang="en-US" sz="900" b="0" i="0" u="none" strike="noStrike" dirty="0">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065976017"/>
                  </a:ext>
                </a:extLst>
              </a:tr>
              <a:tr h="164485">
                <a:tc>
                  <a:txBody>
                    <a:bodyPr/>
                    <a:lstStyle/>
                    <a:p>
                      <a:pPr algn="l" fontAlgn="b"/>
                      <a:r>
                        <a:rPr lang="en-US" sz="900" u="none" strike="noStrike">
                          <a:effectLst/>
                        </a:rPr>
                        <a:t>GhostSec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873746562"/>
                  </a:ext>
                </a:extLst>
              </a:tr>
              <a:tr h="164485">
                <a:tc>
                  <a:txBody>
                    <a:bodyPr/>
                    <a:lstStyle/>
                    <a:p>
                      <a:pPr algn="l" fontAlgn="b"/>
                      <a:r>
                        <a:rPr lang="en-US" sz="900" u="none" strike="noStrike">
                          <a:effectLst/>
                        </a:rPr>
                        <a:t>Anonymous-DepaixPorteur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066416166"/>
                  </a:ext>
                </a:extLst>
              </a:tr>
              <a:tr h="164485">
                <a:tc>
                  <a:txBody>
                    <a:bodyPr/>
                    <a:lstStyle/>
                    <a:p>
                      <a:pPr algn="l" fontAlgn="b"/>
                      <a:r>
                        <a:rPr lang="en-US" sz="900" u="none" strike="noStrike">
                          <a:effectLst/>
                        </a:rPr>
                        <a:t>GURMO</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354120943"/>
                  </a:ext>
                </a:extLst>
              </a:tr>
              <a:tr h="164485">
                <a:tc>
                  <a:txBody>
                    <a:bodyPr/>
                    <a:lstStyle/>
                    <a:p>
                      <a:pPr algn="l" fontAlgn="b"/>
                      <a:r>
                        <a:rPr lang="en-US" sz="900" u="none" strike="noStrike">
                          <a:effectLst/>
                        </a:rPr>
                        <a:t>RIAEvangelist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32343598"/>
                  </a:ext>
                </a:extLst>
              </a:tr>
              <a:tr h="164485">
                <a:tc>
                  <a:txBody>
                    <a:bodyPr/>
                    <a:lstStyle/>
                    <a:p>
                      <a:pPr algn="l" fontAlgn="b"/>
                      <a:r>
                        <a:rPr lang="en-US" sz="900" u="none" strike="noStrike">
                          <a:effectLst/>
                        </a:rPr>
                        <a:t>The Black Rabbit World</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660228044"/>
                  </a:ext>
                </a:extLst>
              </a:tr>
              <a:tr h="164485">
                <a:tc>
                  <a:txBody>
                    <a:bodyPr/>
                    <a:lstStyle/>
                    <a:p>
                      <a:pPr algn="l" fontAlgn="b"/>
                      <a:r>
                        <a:rPr lang="en-US" sz="900" u="none" strike="noStrike">
                          <a:effectLst/>
                        </a:rPr>
                        <a:t>StudentCyberArmy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209571629"/>
                  </a:ext>
                </a:extLst>
              </a:tr>
              <a:tr h="164485">
                <a:tc>
                  <a:txBody>
                    <a:bodyPr/>
                    <a:lstStyle/>
                    <a:p>
                      <a:pPr algn="l" fontAlgn="b"/>
                      <a:r>
                        <a:rPr lang="en-US" sz="900" u="none" strike="noStrike">
                          <a:effectLst/>
                        </a:rPr>
                        <a:t>v0g3lSec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189880016"/>
                  </a:ext>
                </a:extLst>
              </a:tr>
              <a:tr h="164485">
                <a:tc>
                  <a:txBody>
                    <a:bodyPr/>
                    <a:lstStyle/>
                    <a:p>
                      <a:pPr algn="l" fontAlgn="b"/>
                      <a:r>
                        <a:rPr lang="en-US" sz="900" u="none" strike="noStrike">
                          <a:effectLst/>
                        </a:rPr>
                        <a:t>Cyber Partisans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13386253"/>
                  </a:ext>
                </a:extLst>
              </a:tr>
              <a:tr h="164485">
                <a:tc>
                  <a:txBody>
                    <a:bodyPr/>
                    <a:lstStyle/>
                    <a:p>
                      <a:pPr algn="l" fontAlgn="b"/>
                      <a:r>
                        <a:rPr lang="en-US" sz="900" u="none" strike="noStrike">
                          <a:effectLst/>
                        </a:rPr>
                        <a:t>2402team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518202974"/>
                  </a:ext>
                </a:extLst>
              </a:tr>
              <a:tr h="164485">
                <a:tc>
                  <a:txBody>
                    <a:bodyPr/>
                    <a:lstStyle/>
                    <a:p>
                      <a:pPr algn="l" fontAlgn="b"/>
                      <a:r>
                        <a:rPr lang="en-US" sz="900" u="none" strike="noStrike">
                          <a:effectLst/>
                        </a:rPr>
                        <a:t>Cyber Palyanitsa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477637105"/>
                  </a:ext>
                </a:extLst>
              </a:tr>
              <a:tr h="164485">
                <a:tc>
                  <a:txBody>
                    <a:bodyPr/>
                    <a:lstStyle/>
                    <a:p>
                      <a:pPr algn="l" fontAlgn="b"/>
                      <a:r>
                        <a:rPr lang="en-US" sz="900" u="none" strike="noStrike">
                          <a:effectLst/>
                        </a:rPr>
                        <a:t>National Republican 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388689170"/>
                  </a:ext>
                </a:extLst>
              </a:tr>
              <a:tr h="164485">
                <a:tc>
                  <a:txBody>
                    <a:bodyPr/>
                    <a:lstStyle/>
                    <a:p>
                      <a:pPr algn="l" fontAlgn="b"/>
                      <a:r>
                        <a:rPr lang="en-US" sz="900" u="none" strike="noStrike">
                          <a:effectLst/>
                        </a:rPr>
                        <a:t>AgainstTheWest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85081622"/>
                  </a:ext>
                </a:extLst>
              </a:tr>
              <a:tr h="164485">
                <a:tc>
                  <a:txBody>
                    <a:bodyPr/>
                    <a:lstStyle/>
                    <a:p>
                      <a:pPr algn="l" fontAlgn="b"/>
                      <a:r>
                        <a:rPr lang="en-US" sz="900" u="none" strike="noStrike">
                          <a:effectLst/>
                        </a:rPr>
                        <a:t>KelvinSecurity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939929642"/>
                  </a:ext>
                </a:extLst>
              </a:tr>
              <a:tr h="164485">
                <a:tc>
                  <a:txBody>
                    <a:bodyPr/>
                    <a:lstStyle/>
                    <a:p>
                      <a:pPr algn="l" fontAlgn="b"/>
                      <a:r>
                        <a:rPr lang="en-US" sz="900" u="none" strike="noStrike">
                          <a:effectLst/>
                        </a:rPr>
                        <a:t>CaucasNet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704368418"/>
                  </a:ext>
                </a:extLst>
              </a:tr>
              <a:tr h="164485">
                <a:tc>
                  <a:txBody>
                    <a:bodyPr/>
                    <a:lstStyle/>
                    <a:p>
                      <a:pPr algn="l" fontAlgn="b"/>
                      <a:r>
                        <a:rPr lang="en-US" sz="900" u="none" strike="noStrike">
                          <a:effectLst/>
                        </a:rPr>
                        <a:t>Team OneFist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563586884"/>
                  </a:ext>
                </a:extLst>
              </a:tr>
              <a:tr h="164485">
                <a:tc>
                  <a:txBody>
                    <a:bodyPr/>
                    <a:lstStyle/>
                    <a:p>
                      <a:pPr algn="l" fontAlgn="b"/>
                      <a:r>
                        <a:rPr lang="en-US" sz="900" u="none" strike="noStrike">
                          <a:effectLst/>
                        </a:rPr>
                        <a:t>Anonymous-Spid3r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773771114"/>
                  </a:ext>
                </a:extLst>
              </a:tr>
              <a:tr h="164485">
                <a:tc>
                  <a:txBody>
                    <a:bodyPr/>
                    <a:lstStyle/>
                    <a:p>
                      <a:pPr algn="l" fontAlgn="b"/>
                      <a:r>
                        <a:rPr lang="en-US" sz="900" u="none" strike="noStrike">
                          <a:effectLst/>
                        </a:rPr>
                        <a:t>Anonymous Liberland-Pwn-Bär Hack 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93076601"/>
                  </a:ext>
                </a:extLst>
              </a:tr>
            </a:tbl>
          </a:graphicData>
        </a:graphic>
      </p:graphicFrame>
    </p:spTree>
    <p:extLst>
      <p:ext uri="{BB962C8B-B14F-4D97-AF65-F5344CB8AC3E}">
        <p14:creationId xmlns:p14="http://schemas.microsoft.com/office/powerpoint/2010/main" val="412706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0"/>
            <a:ext cx="8229600" cy="506015"/>
          </a:xfrm>
        </p:spPr>
        <p:txBody>
          <a:bodyPr wrap="square" anchor="ctr">
            <a:normAutofit/>
          </a:bodyPr>
          <a:lstStyle/>
          <a:p>
            <a:pPr>
              <a:lnSpc>
                <a:spcPct val="90000"/>
              </a:lnSpc>
            </a:pPr>
            <a:r>
              <a:rPr lang="en-US" dirty="0"/>
              <a:t>Threat Actors (</a:t>
            </a:r>
            <a:r>
              <a:rPr lang="en-US" dirty="0" err="1"/>
              <a:t>CyberKnow</a:t>
            </a:r>
            <a:r>
              <a:rPr lang="en-US" dirty="0"/>
              <a:t>)</a:t>
            </a:r>
          </a:p>
        </p:txBody>
      </p:sp>
      <p:pic>
        <p:nvPicPr>
          <p:cNvPr id="1026" name="Picture 2">
            <a:extLst>
              <a:ext uri="{FF2B5EF4-FFF2-40B4-BE49-F238E27FC236}">
                <a16:creationId xmlns:a16="http://schemas.microsoft.com/office/drawing/2014/main" id="{CE1CF17F-DA6D-4ADF-A092-67F84E98A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600"/>
          <a:stretch/>
        </p:blipFill>
        <p:spPr bwMode="auto">
          <a:xfrm>
            <a:off x="457200" y="769351"/>
            <a:ext cx="8229600" cy="3831379"/>
          </a:xfrm>
          <a:prstGeom prst="rect">
            <a:avLst/>
          </a:prstGeom>
          <a:solidFill>
            <a:srgbClr val="FFFFFF"/>
          </a:solidFill>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13</a:t>
            </a:fld>
            <a:endParaRPr lang="en-US" altLang="en-US"/>
          </a:p>
        </p:txBody>
      </p:sp>
    </p:spTree>
    <p:extLst>
      <p:ext uri="{BB962C8B-B14F-4D97-AF65-F5344CB8AC3E}">
        <p14:creationId xmlns:p14="http://schemas.microsoft.com/office/powerpoint/2010/main" val="219220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Timeline of various attacks executed in War </a:t>
            </a:r>
          </a:p>
        </p:txBody>
      </p:sp>
    </p:spTree>
    <p:extLst>
      <p:ext uri="{BB962C8B-B14F-4D97-AF65-F5344CB8AC3E}">
        <p14:creationId xmlns:p14="http://schemas.microsoft.com/office/powerpoint/2010/main" val="283650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747B-AA76-44CB-9B04-4A777028979D}"/>
              </a:ext>
            </a:extLst>
          </p:cNvPr>
          <p:cNvSpPr>
            <a:spLocks noGrp="1"/>
          </p:cNvSpPr>
          <p:nvPr>
            <p:ph type="title"/>
          </p:nvPr>
        </p:nvSpPr>
        <p:spPr/>
        <p:txBody>
          <a:bodyPr/>
          <a:lstStyle/>
          <a:p>
            <a:r>
              <a:rPr lang="en-US" dirty="0"/>
              <a:t>Reported Incidents</a:t>
            </a:r>
          </a:p>
        </p:txBody>
      </p:sp>
      <p:pic>
        <p:nvPicPr>
          <p:cNvPr id="6" name="Content Placeholder 5" descr="Chart, bar chart&#10;&#10;Description automatically generated">
            <a:extLst>
              <a:ext uri="{FF2B5EF4-FFF2-40B4-BE49-F238E27FC236}">
                <a16:creationId xmlns:a16="http://schemas.microsoft.com/office/drawing/2014/main" id="{948A4662-0732-4DE5-9221-1497771386EA}"/>
              </a:ext>
            </a:extLst>
          </p:cNvPr>
          <p:cNvPicPr>
            <a:picLocks noGrp="1" noChangeAspect="1"/>
          </p:cNvPicPr>
          <p:nvPr>
            <p:ph idx="1"/>
          </p:nvPr>
        </p:nvPicPr>
        <p:blipFill>
          <a:blip r:embed="rId2"/>
          <a:stretch>
            <a:fillRect/>
          </a:stretch>
        </p:blipFill>
        <p:spPr>
          <a:xfrm>
            <a:off x="1029080" y="769938"/>
            <a:ext cx="7085840" cy="3830637"/>
          </a:xfrm>
        </p:spPr>
      </p:pic>
      <p:sp>
        <p:nvSpPr>
          <p:cNvPr id="4" name="Slide Number Placeholder 3">
            <a:extLst>
              <a:ext uri="{FF2B5EF4-FFF2-40B4-BE49-F238E27FC236}">
                <a16:creationId xmlns:a16="http://schemas.microsoft.com/office/drawing/2014/main" id="{F1F86CC6-2BB1-4016-B6AB-60170D220DF6}"/>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spTree>
    <p:extLst>
      <p:ext uri="{BB962C8B-B14F-4D97-AF65-F5344CB8AC3E}">
        <p14:creationId xmlns:p14="http://schemas.microsoft.com/office/powerpoint/2010/main" val="326615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Timeline of Novel Wipers in Ukraine</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16</a:t>
            </a:fld>
            <a:endParaRPr lang="en-US" altLang="en-US">
              <a:latin typeface="Arial"/>
              <a:ea typeface="+mn-ea"/>
            </a:endParaRPr>
          </a:p>
        </p:txBody>
      </p:sp>
      <p:graphicFrame>
        <p:nvGraphicFramePr>
          <p:cNvPr id="3" name="Content Placeholder 3" descr="SmartArt timeline">
            <a:extLst>
              <a:ext uri="{FF2B5EF4-FFF2-40B4-BE49-F238E27FC236}">
                <a16:creationId xmlns:a16="http://schemas.microsoft.com/office/drawing/2014/main" id="{AF7DF5A1-B389-45A4-9FEE-B68372A96F83}"/>
              </a:ext>
            </a:extLst>
          </p:cNvPr>
          <p:cNvGraphicFramePr>
            <a:graphicFrameLocks/>
          </p:cNvGraphicFramePr>
          <p:nvPr>
            <p:extLst>
              <p:ext uri="{D42A27DB-BD31-4B8C-83A1-F6EECF244321}">
                <p14:modId xmlns:p14="http://schemas.microsoft.com/office/powerpoint/2010/main" val="1040858951"/>
              </p:ext>
            </p:extLst>
          </p:nvPr>
        </p:nvGraphicFramePr>
        <p:xfrm>
          <a:off x="394097" y="711996"/>
          <a:ext cx="8299847" cy="4027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7D10376-427D-5A41-2A6A-759F13D140FF}"/>
              </a:ext>
            </a:extLst>
          </p:cNvPr>
          <p:cNvSpPr txBox="1"/>
          <p:nvPr/>
        </p:nvSpPr>
        <p:spPr>
          <a:xfrm>
            <a:off x="7317130" y="2727692"/>
            <a:ext cx="665567"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MAR13</a:t>
            </a:r>
          </a:p>
        </p:txBody>
      </p:sp>
      <p:sp>
        <p:nvSpPr>
          <p:cNvPr id="6" name="TextBox 5">
            <a:extLst>
              <a:ext uri="{FF2B5EF4-FFF2-40B4-BE49-F238E27FC236}">
                <a16:creationId xmlns:a16="http://schemas.microsoft.com/office/drawing/2014/main" id="{061D58F5-8B92-9350-162E-6840DE83A421}"/>
              </a:ext>
            </a:extLst>
          </p:cNvPr>
          <p:cNvSpPr txBox="1"/>
          <p:nvPr/>
        </p:nvSpPr>
        <p:spPr>
          <a:xfrm>
            <a:off x="6306398" y="2470267"/>
            <a:ext cx="609462"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FEB28</a:t>
            </a:r>
          </a:p>
        </p:txBody>
      </p:sp>
      <p:sp>
        <p:nvSpPr>
          <p:cNvPr id="15" name="TextBox 14">
            <a:extLst>
              <a:ext uri="{FF2B5EF4-FFF2-40B4-BE49-F238E27FC236}">
                <a16:creationId xmlns:a16="http://schemas.microsoft.com/office/drawing/2014/main" id="{F4672A94-A7D4-6A94-5645-DE47399CD93F}"/>
              </a:ext>
            </a:extLst>
          </p:cNvPr>
          <p:cNvSpPr txBox="1"/>
          <p:nvPr/>
        </p:nvSpPr>
        <p:spPr>
          <a:xfrm>
            <a:off x="1119798" y="2727692"/>
            <a:ext cx="619080"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JAN12</a:t>
            </a:r>
          </a:p>
        </p:txBody>
      </p:sp>
      <p:sp>
        <p:nvSpPr>
          <p:cNvPr id="16" name="TextBox 15">
            <a:extLst>
              <a:ext uri="{FF2B5EF4-FFF2-40B4-BE49-F238E27FC236}">
                <a16:creationId xmlns:a16="http://schemas.microsoft.com/office/drawing/2014/main" id="{0C899567-CF9A-A1C1-3F5D-43B004292F0E}"/>
              </a:ext>
            </a:extLst>
          </p:cNvPr>
          <p:cNvSpPr txBox="1"/>
          <p:nvPr/>
        </p:nvSpPr>
        <p:spPr>
          <a:xfrm>
            <a:off x="2147391" y="2470267"/>
            <a:ext cx="609462"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FEB22</a:t>
            </a:r>
          </a:p>
        </p:txBody>
      </p:sp>
      <p:sp>
        <p:nvSpPr>
          <p:cNvPr id="17" name="TextBox 16">
            <a:extLst>
              <a:ext uri="{FF2B5EF4-FFF2-40B4-BE49-F238E27FC236}">
                <a16:creationId xmlns:a16="http://schemas.microsoft.com/office/drawing/2014/main" id="{28101F3A-78B1-C273-DCDA-E0CED133CFA7}"/>
              </a:ext>
            </a:extLst>
          </p:cNvPr>
          <p:cNvSpPr txBox="1"/>
          <p:nvPr/>
        </p:nvSpPr>
        <p:spPr>
          <a:xfrm>
            <a:off x="3198133" y="2727692"/>
            <a:ext cx="609462"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FEB23</a:t>
            </a:r>
          </a:p>
        </p:txBody>
      </p:sp>
      <p:sp>
        <p:nvSpPr>
          <p:cNvPr id="18" name="TextBox 17">
            <a:extLst>
              <a:ext uri="{FF2B5EF4-FFF2-40B4-BE49-F238E27FC236}">
                <a16:creationId xmlns:a16="http://schemas.microsoft.com/office/drawing/2014/main" id="{7881F0B3-811A-699E-0F76-4A6D57881EDA}"/>
              </a:ext>
            </a:extLst>
          </p:cNvPr>
          <p:cNvSpPr txBox="1"/>
          <p:nvPr/>
        </p:nvSpPr>
        <p:spPr>
          <a:xfrm>
            <a:off x="4225897" y="2470267"/>
            <a:ext cx="609462"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FEB23</a:t>
            </a:r>
          </a:p>
        </p:txBody>
      </p:sp>
      <p:sp>
        <p:nvSpPr>
          <p:cNvPr id="19" name="TextBox 18">
            <a:extLst>
              <a:ext uri="{FF2B5EF4-FFF2-40B4-BE49-F238E27FC236}">
                <a16:creationId xmlns:a16="http://schemas.microsoft.com/office/drawing/2014/main" id="{3174CAEF-7425-B84C-C48F-E1F64DA28CF7}"/>
              </a:ext>
            </a:extLst>
          </p:cNvPr>
          <p:cNvSpPr txBox="1"/>
          <p:nvPr/>
        </p:nvSpPr>
        <p:spPr>
          <a:xfrm>
            <a:off x="5271658" y="2727692"/>
            <a:ext cx="609462"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FEB24</a:t>
            </a:r>
          </a:p>
        </p:txBody>
      </p:sp>
    </p:spTree>
    <p:extLst>
      <p:ext uri="{BB962C8B-B14F-4D97-AF65-F5344CB8AC3E}">
        <p14:creationId xmlns:p14="http://schemas.microsoft.com/office/powerpoint/2010/main" val="356946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descr="SmartArt timeline">
            <a:extLst>
              <a:ext uri="{FF2B5EF4-FFF2-40B4-BE49-F238E27FC236}">
                <a16:creationId xmlns:a16="http://schemas.microsoft.com/office/drawing/2014/main" id="{2552A138-7A3F-DCFB-EFE9-82D1B8C2CA7E}"/>
              </a:ext>
            </a:extLst>
          </p:cNvPr>
          <p:cNvGraphicFramePr>
            <a:graphicFrameLocks/>
          </p:cNvGraphicFramePr>
          <p:nvPr>
            <p:extLst>
              <p:ext uri="{D42A27DB-BD31-4B8C-83A1-F6EECF244321}">
                <p14:modId xmlns:p14="http://schemas.microsoft.com/office/powerpoint/2010/main" val="2934025925"/>
              </p:ext>
            </p:extLst>
          </p:nvPr>
        </p:nvGraphicFramePr>
        <p:xfrm>
          <a:off x="394097" y="711996"/>
          <a:ext cx="8299847" cy="4027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Timeline of Novel Wipers (cont.)</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17</a:t>
            </a:fld>
            <a:endParaRPr lang="en-US" altLang="en-US">
              <a:latin typeface="Arial"/>
              <a:ea typeface="+mn-ea"/>
            </a:endParaRPr>
          </a:p>
        </p:txBody>
      </p:sp>
      <p:sp>
        <p:nvSpPr>
          <p:cNvPr id="16" name="TextBox 15">
            <a:extLst>
              <a:ext uri="{FF2B5EF4-FFF2-40B4-BE49-F238E27FC236}">
                <a16:creationId xmlns:a16="http://schemas.microsoft.com/office/drawing/2014/main" id="{E50F86F5-6747-6D39-06CF-8B7A2BFEDCDF}"/>
              </a:ext>
            </a:extLst>
          </p:cNvPr>
          <p:cNvSpPr txBox="1"/>
          <p:nvPr/>
        </p:nvSpPr>
        <p:spPr>
          <a:xfrm>
            <a:off x="1114923" y="2727692"/>
            <a:ext cx="665567"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MAR16</a:t>
            </a:r>
          </a:p>
        </p:txBody>
      </p:sp>
      <p:sp>
        <p:nvSpPr>
          <p:cNvPr id="17" name="TextBox 16">
            <a:extLst>
              <a:ext uri="{FF2B5EF4-FFF2-40B4-BE49-F238E27FC236}">
                <a16:creationId xmlns:a16="http://schemas.microsoft.com/office/drawing/2014/main" id="{3D1F130B-2B97-6BFA-BD47-8C124B68AEA3}"/>
              </a:ext>
            </a:extLst>
          </p:cNvPr>
          <p:cNvSpPr txBox="1"/>
          <p:nvPr/>
        </p:nvSpPr>
        <p:spPr>
          <a:xfrm>
            <a:off x="2196218" y="2470267"/>
            <a:ext cx="548548"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APR8</a:t>
            </a:r>
          </a:p>
        </p:txBody>
      </p:sp>
      <p:sp>
        <p:nvSpPr>
          <p:cNvPr id="18" name="TextBox 17">
            <a:extLst>
              <a:ext uri="{FF2B5EF4-FFF2-40B4-BE49-F238E27FC236}">
                <a16:creationId xmlns:a16="http://schemas.microsoft.com/office/drawing/2014/main" id="{E1D1EC7B-2D39-2D23-90F3-4115228E4652}"/>
              </a:ext>
            </a:extLst>
          </p:cNvPr>
          <p:cNvSpPr txBox="1"/>
          <p:nvPr/>
        </p:nvSpPr>
        <p:spPr>
          <a:xfrm>
            <a:off x="3246959" y="2727692"/>
            <a:ext cx="548548"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APR8</a:t>
            </a:r>
          </a:p>
        </p:txBody>
      </p:sp>
      <p:sp>
        <p:nvSpPr>
          <p:cNvPr id="19" name="TextBox 18">
            <a:extLst>
              <a:ext uri="{FF2B5EF4-FFF2-40B4-BE49-F238E27FC236}">
                <a16:creationId xmlns:a16="http://schemas.microsoft.com/office/drawing/2014/main" id="{0A849998-AC3F-9553-5962-CF2C6FCA320E}"/>
              </a:ext>
            </a:extLst>
          </p:cNvPr>
          <p:cNvSpPr txBox="1"/>
          <p:nvPr/>
        </p:nvSpPr>
        <p:spPr>
          <a:xfrm>
            <a:off x="4233847" y="2470267"/>
            <a:ext cx="630301"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OCT11</a:t>
            </a:r>
          </a:p>
        </p:txBody>
      </p:sp>
      <p:sp>
        <p:nvSpPr>
          <p:cNvPr id="20" name="TextBox 19">
            <a:extLst>
              <a:ext uri="{FF2B5EF4-FFF2-40B4-BE49-F238E27FC236}">
                <a16:creationId xmlns:a16="http://schemas.microsoft.com/office/drawing/2014/main" id="{61FF76A1-4340-E31D-DFD1-A3C553DDCA47}"/>
              </a:ext>
            </a:extLst>
          </p:cNvPr>
          <p:cNvSpPr txBox="1"/>
          <p:nvPr/>
        </p:nvSpPr>
        <p:spPr>
          <a:xfrm>
            <a:off x="5279608" y="2727692"/>
            <a:ext cx="630301"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OCT27</a:t>
            </a:r>
          </a:p>
        </p:txBody>
      </p:sp>
      <p:sp>
        <p:nvSpPr>
          <p:cNvPr id="21" name="TextBox 20">
            <a:extLst>
              <a:ext uri="{FF2B5EF4-FFF2-40B4-BE49-F238E27FC236}">
                <a16:creationId xmlns:a16="http://schemas.microsoft.com/office/drawing/2014/main" id="{0EF0F03E-5920-B650-273B-B148380F721A}"/>
              </a:ext>
            </a:extLst>
          </p:cNvPr>
          <p:cNvSpPr txBox="1"/>
          <p:nvPr/>
        </p:nvSpPr>
        <p:spPr>
          <a:xfrm>
            <a:off x="7341111" y="2727692"/>
            <a:ext cx="654346"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NOV25</a:t>
            </a:r>
          </a:p>
        </p:txBody>
      </p:sp>
      <p:sp>
        <p:nvSpPr>
          <p:cNvPr id="22" name="TextBox 21">
            <a:extLst>
              <a:ext uri="{FF2B5EF4-FFF2-40B4-BE49-F238E27FC236}">
                <a16:creationId xmlns:a16="http://schemas.microsoft.com/office/drawing/2014/main" id="{6B92032E-76B0-912E-BD32-AC9429193DCF}"/>
              </a:ext>
            </a:extLst>
          </p:cNvPr>
          <p:cNvSpPr txBox="1"/>
          <p:nvPr/>
        </p:nvSpPr>
        <p:spPr>
          <a:xfrm>
            <a:off x="6302325" y="2470267"/>
            <a:ext cx="654346" cy="253916"/>
          </a:xfrm>
          <a:prstGeom prst="rect">
            <a:avLst/>
          </a:prstGeom>
          <a:noFill/>
        </p:spPr>
        <p:txBody>
          <a:bodyPr wrap="none" rtlCol="0" anchor="ctr" anchorCtr="0">
            <a:spAutoFit/>
          </a:bodyPr>
          <a:lstStyle/>
          <a:p>
            <a:pPr algn="ctr" defTabSz="685800" eaLnBrk="1" fontAlgn="auto" hangingPunct="1">
              <a:spcBef>
                <a:spcPts val="0"/>
              </a:spcBef>
              <a:spcAft>
                <a:spcPts val="0"/>
              </a:spcAft>
            </a:pPr>
            <a:r>
              <a:rPr lang="en-US" sz="1050" b="1" dirty="0">
                <a:solidFill>
                  <a:srgbClr val="808080"/>
                </a:solidFill>
                <a:latin typeface="Tahoma"/>
                <a:ea typeface="+mn-ea"/>
                <a:cs typeface="+mn-cs"/>
              </a:rPr>
              <a:t>NOV11</a:t>
            </a:r>
          </a:p>
        </p:txBody>
      </p:sp>
    </p:spTree>
    <p:extLst>
      <p:ext uri="{BB962C8B-B14F-4D97-AF65-F5344CB8AC3E}">
        <p14:creationId xmlns:p14="http://schemas.microsoft.com/office/powerpoint/2010/main" val="242432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Timeline of Novel Wipers (Honorable Mentions)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18</a:t>
            </a:fld>
            <a:endParaRPr lang="en-US" altLang="en-US">
              <a:latin typeface="Arial"/>
              <a:ea typeface="+mn-ea"/>
            </a:endParaRPr>
          </a:p>
        </p:txBody>
      </p:sp>
      <p:graphicFrame>
        <p:nvGraphicFramePr>
          <p:cNvPr id="3" name="Content Placeholder 3" descr="SmartArt timeline">
            <a:extLst>
              <a:ext uri="{FF2B5EF4-FFF2-40B4-BE49-F238E27FC236}">
                <a16:creationId xmlns:a16="http://schemas.microsoft.com/office/drawing/2014/main" id="{0A64CD35-E2CB-F5FC-150F-1FAC0A5DE2D9}"/>
              </a:ext>
            </a:extLst>
          </p:cNvPr>
          <p:cNvGraphicFramePr>
            <a:graphicFrameLocks/>
          </p:cNvGraphicFramePr>
          <p:nvPr>
            <p:extLst>
              <p:ext uri="{D42A27DB-BD31-4B8C-83A1-F6EECF244321}">
                <p14:modId xmlns:p14="http://schemas.microsoft.com/office/powerpoint/2010/main" val="1399027608"/>
              </p:ext>
            </p:extLst>
          </p:nvPr>
        </p:nvGraphicFramePr>
        <p:xfrm>
          <a:off x="394097" y="947742"/>
          <a:ext cx="8299847" cy="3792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24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 (</a:t>
            </a:r>
            <a:r>
              <a:rPr lang="en-US" dirty="0" err="1"/>
              <a:t>ISSACWiper</a:t>
            </a:r>
            <a:r>
              <a:rPr lang="en-US" dirty="0"/>
              <a:t>)</a:t>
            </a:r>
          </a:p>
        </p:txBody>
      </p:sp>
    </p:spTree>
    <p:extLst>
      <p:ext uri="{BB962C8B-B14F-4D97-AF65-F5344CB8AC3E}">
        <p14:creationId xmlns:p14="http://schemas.microsoft.com/office/powerpoint/2010/main" val="170419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Watch A Timeline of Russian Cyberattacks on Ukraine | Currents | WIRED">
            <a:extLst>
              <a:ext uri="{FF2B5EF4-FFF2-40B4-BE49-F238E27FC236}">
                <a16:creationId xmlns:a16="http://schemas.microsoft.com/office/drawing/2014/main" id="{1A315C58-C96A-4BE1-8B52-32584C535BDC}"/>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769350"/>
            <a:ext cx="7129570" cy="4374149"/>
          </a:xfrm>
          <a:prstGeom prst="rect">
            <a:avLst/>
          </a:prstGeom>
          <a:blipFill>
            <a:blip r:embed="rId4">
              <a:alphaModFix amt="20000"/>
            </a:blip>
            <a:tile tx="0" ty="0" sx="100000" sy="100000" flip="none" algn="tl"/>
          </a:blipFill>
        </p:spPr>
      </p:pic>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769351"/>
            <a:ext cx="6672368" cy="4143184"/>
          </a:xfrm>
        </p:spPr>
        <p:txBody>
          <a:bodyPr/>
          <a:lstStyle/>
          <a:p>
            <a:pPr algn="l">
              <a:buFont typeface="Arial" panose="020B0604020202020204" pitchFamily="34" charset="0"/>
              <a:buChar char="•"/>
            </a:pPr>
            <a:r>
              <a:rPr lang="en-US" sz="1400" b="1" i="0" dirty="0">
                <a:solidFill>
                  <a:srgbClr val="FF0000"/>
                </a:solidFill>
                <a:effectLst/>
              </a:rPr>
              <a:t>Introduction</a:t>
            </a:r>
            <a:r>
              <a:rPr lang="en-US" sz="1200" b="1" i="0" dirty="0">
                <a:solidFill>
                  <a:srgbClr val="FF0000"/>
                </a:solidFill>
                <a:effectLst/>
              </a:rPr>
              <a:t> </a:t>
            </a:r>
          </a:p>
          <a:p>
            <a:pPr marL="742950" lvl="1" indent="-285750" algn="l">
              <a:buFont typeface="Arial" panose="020B0604020202020204" pitchFamily="34" charset="0"/>
              <a:buChar char="•"/>
            </a:pPr>
            <a:r>
              <a:rPr lang="en-US" sz="1000" b="1" dirty="0"/>
              <a:t>How It Started</a:t>
            </a:r>
          </a:p>
          <a:p>
            <a:pPr marL="742950" lvl="1" indent="-285750" algn="l">
              <a:buFont typeface="Arial" panose="020B0604020202020204" pitchFamily="34" charset="0"/>
              <a:buChar char="•"/>
            </a:pPr>
            <a:r>
              <a:rPr lang="en-US" sz="1000" b="1" i="0" dirty="0">
                <a:effectLst/>
              </a:rPr>
              <a:t>What is Cyberwarfare?</a:t>
            </a:r>
          </a:p>
          <a:p>
            <a:pPr marL="742950" lvl="1" indent="-285750" algn="l">
              <a:buFont typeface="Arial" panose="020B0604020202020204" pitchFamily="34" charset="0"/>
              <a:buChar char="•"/>
            </a:pPr>
            <a:r>
              <a:rPr lang="en-US" sz="1000" b="1" i="0" dirty="0">
                <a:effectLst/>
              </a:rPr>
              <a:t>Threats</a:t>
            </a:r>
          </a:p>
          <a:p>
            <a:pPr marL="742950" lvl="1" indent="-285750" algn="l">
              <a:buFont typeface="Arial" panose="020B0604020202020204" pitchFamily="34" charset="0"/>
              <a:buChar char="•"/>
            </a:pPr>
            <a:r>
              <a:rPr lang="en-US" sz="1000" b="1" dirty="0"/>
              <a:t>A New Battlefield</a:t>
            </a:r>
            <a:endParaRPr lang="en-US" sz="1000" b="1" i="0" dirty="0">
              <a:effectLst/>
            </a:endParaRPr>
          </a:p>
          <a:p>
            <a:pPr algn="l">
              <a:buFont typeface="Arial" panose="020B0604020202020204" pitchFamily="34" charset="0"/>
              <a:buChar char="•"/>
            </a:pPr>
            <a:r>
              <a:rPr lang="en-US" sz="1400" b="1" i="0" dirty="0">
                <a:solidFill>
                  <a:srgbClr val="FF0000"/>
                </a:solidFill>
                <a:effectLst/>
              </a:rPr>
              <a:t>The Russian/Ukraine Conflict </a:t>
            </a:r>
          </a:p>
          <a:p>
            <a:pPr marL="742950" lvl="1" indent="-285750" algn="l">
              <a:buFont typeface="Arial" panose="020B0604020202020204" pitchFamily="34" charset="0"/>
              <a:buChar char="•"/>
            </a:pPr>
            <a:r>
              <a:rPr lang="en-US" sz="1000" b="1" i="0" dirty="0">
                <a:effectLst/>
              </a:rPr>
              <a:t>Major Malware involved</a:t>
            </a:r>
          </a:p>
          <a:p>
            <a:pPr marL="742950" lvl="1" indent="-285750">
              <a:buFont typeface="Arial" panose="020B0604020202020204" pitchFamily="34" charset="0"/>
              <a:buChar char="•"/>
            </a:pPr>
            <a:r>
              <a:rPr lang="en-US" sz="1000" b="1" i="0" dirty="0">
                <a:effectLst/>
              </a:rPr>
              <a:t>Cyberwarfare Timeline</a:t>
            </a:r>
          </a:p>
          <a:p>
            <a:pPr algn="l">
              <a:buFont typeface="Arial" panose="020B0604020202020204" pitchFamily="34" charset="0"/>
              <a:buChar char="•"/>
            </a:pPr>
            <a:r>
              <a:rPr lang="en-US" sz="1400" b="1" i="0" dirty="0">
                <a:solidFill>
                  <a:srgbClr val="FF0000"/>
                </a:solidFill>
                <a:effectLst/>
              </a:rPr>
              <a:t>Technical Analysis</a:t>
            </a:r>
          </a:p>
          <a:p>
            <a:pPr marL="742950" lvl="1" indent="-285750" algn="l">
              <a:buFont typeface="Arial" panose="020B0604020202020204" pitchFamily="34" charset="0"/>
              <a:buChar char="•"/>
            </a:pPr>
            <a:r>
              <a:rPr lang="en-US" sz="1000" b="1" i="0" dirty="0">
                <a:effectLst/>
              </a:rPr>
              <a:t>ISAACWiper (Ryan)</a:t>
            </a:r>
          </a:p>
          <a:p>
            <a:pPr marL="742950" lvl="1" indent="-285750">
              <a:buFont typeface="Arial" panose="020B0604020202020204" pitchFamily="34" charset="0"/>
              <a:buChar char="•"/>
            </a:pPr>
            <a:r>
              <a:rPr lang="en-US" sz="1000" b="1" i="0" dirty="0">
                <a:effectLst/>
              </a:rPr>
              <a:t>Azov Ransomware (Ashu)</a:t>
            </a:r>
          </a:p>
          <a:p>
            <a:pPr algn="l">
              <a:buFont typeface="Arial" panose="020B0604020202020204" pitchFamily="34" charset="0"/>
              <a:buChar char="•"/>
            </a:pPr>
            <a:r>
              <a:rPr lang="en-US" sz="1400" b="1" i="0" dirty="0">
                <a:solidFill>
                  <a:srgbClr val="FF0000"/>
                </a:solidFill>
                <a:effectLst/>
              </a:rPr>
              <a:t>Detective measures</a:t>
            </a:r>
          </a:p>
          <a:p>
            <a:pPr lvl="1">
              <a:buFont typeface="Arial" panose="020B0604020202020204" pitchFamily="34" charset="0"/>
              <a:buChar char="•"/>
            </a:pPr>
            <a:r>
              <a:rPr lang="en-US" sz="1000" b="1" dirty="0"/>
              <a:t>Yara Rules</a:t>
            </a:r>
            <a:endParaRPr lang="en-US" sz="1000" b="1" i="0" dirty="0">
              <a:effectLst/>
            </a:endParaRPr>
          </a:p>
          <a:p>
            <a:pPr>
              <a:buFont typeface="Arial" panose="020B0604020202020204" pitchFamily="34" charset="0"/>
              <a:buChar char="•"/>
            </a:pPr>
            <a:r>
              <a:rPr lang="en-US" sz="1400" b="1" i="0" dirty="0">
                <a:solidFill>
                  <a:srgbClr val="FF0000"/>
                </a:solidFill>
                <a:effectLst/>
              </a:rPr>
              <a:t>Recommendations</a:t>
            </a:r>
          </a:p>
          <a:p>
            <a:pPr lvl="1">
              <a:buFont typeface="Arial" panose="020B0604020202020204" pitchFamily="34" charset="0"/>
              <a:buChar char="•"/>
            </a:pPr>
            <a:r>
              <a:rPr lang="en-US" sz="1000" b="1" dirty="0"/>
              <a:t>Threat Hunting Directions; Virus total queries</a:t>
            </a:r>
          </a:p>
          <a:p>
            <a:pPr lvl="1">
              <a:buFont typeface="Arial" panose="020B0604020202020204" pitchFamily="34" charset="0"/>
              <a:buChar char="•"/>
            </a:pPr>
            <a:r>
              <a:rPr lang="en-US" sz="1000" b="1" dirty="0"/>
              <a:t>IOC’s</a:t>
            </a:r>
          </a:p>
          <a:p>
            <a:pPr lvl="1">
              <a:buFont typeface="Arial" panose="020B0604020202020204" pitchFamily="34" charset="0"/>
              <a:buChar char="•"/>
            </a:pPr>
            <a:r>
              <a:rPr lang="en-US" sz="1000" b="1" dirty="0"/>
              <a:t>Dark Webs directions</a:t>
            </a:r>
          </a:p>
          <a:p>
            <a:pPr lvl="1">
              <a:buFont typeface="Arial" panose="020B0604020202020204" pitchFamily="34" charset="0"/>
              <a:buChar char="•"/>
            </a:pPr>
            <a:r>
              <a:rPr lang="en-US" sz="1000" b="1" dirty="0"/>
              <a:t>Threat Actors</a:t>
            </a:r>
          </a:p>
          <a:p>
            <a:pPr algn="l">
              <a:buFont typeface="Arial" panose="020B0604020202020204" pitchFamily="34" charset="0"/>
              <a:buChar char="•"/>
            </a:pPr>
            <a:r>
              <a:rPr lang="en-US" sz="1400" b="1" dirty="0">
                <a:solidFill>
                  <a:srgbClr val="FF0000"/>
                </a:solidFill>
              </a:rPr>
              <a:t>References</a:t>
            </a:r>
          </a:p>
          <a:p>
            <a:pPr algn="l">
              <a:buFont typeface="Arial" panose="020B0604020202020204" pitchFamily="34" charset="0"/>
              <a:buChar char="•"/>
            </a:pPr>
            <a:r>
              <a:rPr lang="en-US" sz="1400" b="1" dirty="0">
                <a:solidFill>
                  <a:srgbClr val="FF0000"/>
                </a:solidFill>
              </a:rPr>
              <a:t>Q&amp;A</a:t>
            </a:r>
            <a:endParaRPr lang="en-US" sz="1400" b="1" i="0" dirty="0">
              <a:solidFill>
                <a:srgbClr val="FF0000"/>
              </a:solidFill>
              <a:effectLst/>
            </a:endParaRP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168061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a:t>
            </a:r>
          </a:p>
        </p:txBody>
      </p:sp>
      <p:sp>
        <p:nvSpPr>
          <p:cNvPr id="10" name="Content Placeholder 2">
            <a:extLst>
              <a:ext uri="{FF2B5EF4-FFF2-40B4-BE49-F238E27FC236}">
                <a16:creationId xmlns:a16="http://schemas.microsoft.com/office/drawing/2014/main" id="{6CAEB061-EB59-F2C9-58D1-4DBB90530AB4}"/>
              </a:ext>
            </a:extLst>
          </p:cNvPr>
          <p:cNvSpPr>
            <a:spLocks noGrp="1"/>
          </p:cNvSpPr>
          <p:nvPr>
            <p:ph idx="1"/>
          </p:nvPr>
        </p:nvSpPr>
        <p:spPr>
          <a:xfrm>
            <a:off x="457200" y="769352"/>
            <a:ext cx="8229600" cy="3831379"/>
          </a:xfrm>
        </p:spPr>
        <p:txBody>
          <a:bodyPr/>
          <a:lstStyle/>
          <a:p>
            <a:r>
              <a:rPr lang="en-US" sz="1800" dirty="0"/>
              <a:t>Also known as LasainWiper/</a:t>
            </a:r>
            <a:r>
              <a:rPr lang="en-US" sz="1800" dirty="0" err="1"/>
              <a:t>Lasainraw</a:t>
            </a:r>
            <a:r>
              <a:rPr lang="en-US" sz="1800" dirty="0"/>
              <a:t> by Microsoft (I don’t know why)</a:t>
            </a:r>
          </a:p>
          <a:p>
            <a:pPr marL="0" indent="0">
              <a:buNone/>
            </a:pPr>
            <a:endParaRPr lang="en-US" sz="1800" dirty="0"/>
          </a:p>
          <a:p>
            <a:r>
              <a:rPr lang="en-US" sz="1800" dirty="0"/>
              <a:t>The name “ISAACWiper” comes from ESET researchers who discovered the file and initially thought the MW used the ISAAC PRNG</a:t>
            </a:r>
          </a:p>
          <a:p>
            <a:pPr lvl="1"/>
            <a:r>
              <a:rPr lang="en-US" sz="1800" dirty="0"/>
              <a:t>It uses another PRNG that will be discussed later </a:t>
            </a:r>
            <a:r>
              <a:rPr lang="en-US" sz="1800" dirty="0">
                <a:sym typeface="Wingdings" panose="05000000000000000000" pitchFamily="2" charset="2"/>
              </a:rPr>
              <a:t></a:t>
            </a:r>
          </a:p>
          <a:p>
            <a:pPr marL="457177" lvl="1" indent="0">
              <a:buNone/>
            </a:pPr>
            <a:endParaRPr lang="en-US" sz="1800" dirty="0">
              <a:sym typeface="Wingdings" panose="05000000000000000000" pitchFamily="2" charset="2"/>
            </a:endParaRPr>
          </a:p>
          <a:p>
            <a:r>
              <a:rPr lang="en-US" sz="1800" dirty="0">
                <a:sym typeface="Wingdings" panose="05000000000000000000" pitchFamily="2" charset="2"/>
              </a:rPr>
              <a:t>Discovered the day of the conflict (FEB24, 2022)</a:t>
            </a:r>
          </a:p>
          <a:p>
            <a:pPr marL="0" indent="0">
              <a:buNone/>
            </a:pPr>
            <a:endParaRPr lang="en-US" sz="1800" dirty="0">
              <a:sym typeface="Wingdings" panose="05000000000000000000" pitchFamily="2" charset="2"/>
            </a:endParaRPr>
          </a:p>
          <a:p>
            <a:r>
              <a:rPr lang="en-US" sz="1800" dirty="0">
                <a:sym typeface="Wingdings" panose="05000000000000000000" pitchFamily="2" charset="2"/>
              </a:rPr>
              <a:t>Another iteration of ISAACWiper was discovered a day later</a:t>
            </a:r>
          </a:p>
          <a:p>
            <a:pPr lvl="1"/>
            <a:r>
              <a:rPr lang="en-US" sz="1800" dirty="0">
                <a:sym typeface="Wingdings" panose="05000000000000000000" pitchFamily="2" charset="2"/>
              </a:rPr>
              <a:t>Has debug strings</a:t>
            </a:r>
          </a:p>
          <a:p>
            <a:pPr lvl="1"/>
            <a:r>
              <a:rPr lang="en-US" sz="1800" dirty="0">
                <a:sym typeface="Wingdings" panose="05000000000000000000" pitchFamily="2" charset="2"/>
              </a:rPr>
              <a:t>This is the sample I am analyzing</a:t>
            </a:r>
          </a:p>
          <a:p>
            <a:pPr marL="57146" indent="0">
              <a:buNone/>
            </a:pPr>
            <a:endParaRPr lang="en-US" sz="900" dirty="0">
              <a:sym typeface="Wingdings" panose="05000000000000000000" pitchFamily="2" charset="2"/>
            </a:endParaRPr>
          </a:p>
          <a:p>
            <a:pPr marL="57146" indent="0">
              <a:buNone/>
            </a:pPr>
            <a:endParaRPr lang="en-US" sz="900" dirty="0">
              <a:sym typeface="Wingdings" panose="05000000000000000000" pitchFamily="2" charset="2"/>
            </a:endParaRPr>
          </a:p>
          <a:p>
            <a:pPr marL="57146" indent="0">
              <a:buNone/>
            </a:pPr>
            <a:r>
              <a:rPr lang="en-US" sz="900" dirty="0">
                <a:sym typeface="Wingdings" panose="05000000000000000000" pitchFamily="2" charset="2"/>
              </a:rPr>
              <a:t>Reference: https://www.welivesecurity.com/2022/03/01/isaacwiper-hermeticwizard-wiper-worm-targeting-ukraine/</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20</a:t>
            </a:fld>
            <a:endParaRPr lang="en-US" altLang="en-US">
              <a:latin typeface="Arial"/>
              <a:ea typeface="+mn-ea"/>
            </a:endParaRPr>
          </a:p>
        </p:txBody>
      </p:sp>
    </p:spTree>
    <p:extLst>
      <p:ext uri="{BB962C8B-B14F-4D97-AF65-F5344CB8AC3E}">
        <p14:creationId xmlns:p14="http://schemas.microsoft.com/office/powerpoint/2010/main" val="3966943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Samples</a:t>
            </a:r>
          </a:p>
        </p:txBody>
      </p:sp>
      <p:sp>
        <p:nvSpPr>
          <p:cNvPr id="10" name="Content Placeholder 2">
            <a:extLst>
              <a:ext uri="{FF2B5EF4-FFF2-40B4-BE49-F238E27FC236}">
                <a16:creationId xmlns:a16="http://schemas.microsoft.com/office/drawing/2014/main" id="{6CAEB061-EB59-F2C9-58D1-4DBB90530AB4}"/>
              </a:ext>
            </a:extLst>
          </p:cNvPr>
          <p:cNvSpPr>
            <a:spLocks noGrp="1"/>
          </p:cNvSpPr>
          <p:nvPr>
            <p:ph idx="1"/>
          </p:nvPr>
        </p:nvSpPr>
        <p:spPr>
          <a:xfrm>
            <a:off x="457200" y="769352"/>
            <a:ext cx="8229600" cy="3831379"/>
          </a:xfrm>
        </p:spPr>
        <p:txBody>
          <a:bodyPr/>
          <a:lstStyle/>
          <a:p>
            <a:r>
              <a:rPr lang="en-US" sz="1650" dirty="0"/>
              <a:t>13037b749aa4b1eda538fda26d6ac41c8f7b1d02d83f47b0d187dd645154e033</a:t>
            </a:r>
          </a:p>
          <a:p>
            <a:pPr lvl="1">
              <a:buBlip>
                <a:blip r:embed="rId2">
                  <a:extLst>
                    <a:ext uri="{96DAC541-7B7A-43D3-8B79-37D633B846F1}">
                      <asvg:svgBlip xmlns:asvg="http://schemas.microsoft.com/office/drawing/2016/SVG/main" r:embed="rId3"/>
                    </a:ext>
                  </a:extLst>
                </a:blip>
              </a:buBlip>
            </a:pPr>
            <a:r>
              <a:rPr lang="en-US" sz="1500" u="sng" dirty="0"/>
              <a:t>Sample Collected</a:t>
            </a:r>
          </a:p>
          <a:p>
            <a:pPr marL="0" indent="0">
              <a:buNone/>
            </a:pPr>
            <a:endParaRPr lang="en-US" sz="1650" dirty="0"/>
          </a:p>
          <a:p>
            <a:r>
              <a:rPr lang="en-US" sz="1650" dirty="0">
                <a:highlight>
                  <a:srgbClr val="FF0000"/>
                </a:highlight>
              </a:rPr>
              <a:t>7bcd4ec18fc4a56db30e0aaebd44e2988f98f7b5d8c14f6689f650b4f11e16c0</a:t>
            </a:r>
          </a:p>
          <a:p>
            <a:pPr lvl="1">
              <a:buBlip>
                <a:blip r:embed="rId2">
                  <a:extLst>
                    <a:ext uri="{96DAC541-7B7A-43D3-8B79-37D633B846F1}">
                      <asvg:svgBlip xmlns:asvg="http://schemas.microsoft.com/office/drawing/2016/SVG/main" r:embed="rId3"/>
                    </a:ext>
                  </a:extLst>
                </a:blip>
              </a:buBlip>
              <a:defRPr/>
            </a:pPr>
            <a:r>
              <a:rPr lang="en-US" sz="1500" u="sng" dirty="0">
                <a:solidFill>
                  <a:srgbClr val="333333"/>
                </a:solidFill>
                <a:latin typeface="Arial"/>
              </a:rPr>
              <a:t>Sample Collected</a:t>
            </a:r>
          </a:p>
          <a:p>
            <a:pPr marL="0" indent="0">
              <a:buNone/>
            </a:pPr>
            <a:endParaRPr lang="en-US" sz="1650" dirty="0">
              <a:highlight>
                <a:srgbClr val="FF0000"/>
              </a:highlight>
            </a:endParaRPr>
          </a:p>
          <a:p>
            <a:r>
              <a:rPr lang="en-US" sz="1650" dirty="0"/>
              <a:t>abf9adf2c2c21c1e8bd69975dfccb5ca53060d8e1e7271a5e9ef3b56a7e54d9f</a:t>
            </a:r>
          </a:p>
          <a:p>
            <a:pPr lvl="1">
              <a:buBlip>
                <a:blip r:embed="rId4">
                  <a:extLst>
                    <a:ext uri="{96DAC541-7B7A-43D3-8B79-37D633B846F1}">
                      <asvg:svgBlip xmlns:asvg="http://schemas.microsoft.com/office/drawing/2016/SVG/main" r:embed="rId5"/>
                    </a:ext>
                  </a:extLst>
                </a:blip>
              </a:buBlip>
            </a:pPr>
            <a:r>
              <a:rPr lang="en-US" sz="1500" dirty="0"/>
              <a:t>No Sample</a:t>
            </a:r>
          </a:p>
          <a:p>
            <a:pPr marL="0" indent="0">
              <a:buNone/>
            </a:pPr>
            <a:endParaRPr lang="en-US" sz="1650" dirty="0"/>
          </a:p>
          <a:p>
            <a:r>
              <a:rPr lang="en-US" sz="1650" dirty="0"/>
              <a:t>afe1f2768e57573757039a40ac40f3c7471bb084599613b3402b1e9958e0d27a</a:t>
            </a:r>
          </a:p>
          <a:p>
            <a:pPr lvl="1">
              <a:buBlip>
                <a:blip r:embed="rId4">
                  <a:extLst>
                    <a:ext uri="{96DAC541-7B7A-43D3-8B79-37D633B846F1}">
                      <asvg:svgBlip xmlns:asvg="http://schemas.microsoft.com/office/drawing/2016/SVG/main" r:embed="rId5"/>
                    </a:ext>
                  </a:extLst>
                </a:blip>
              </a:buBlip>
              <a:defRPr/>
            </a:pPr>
            <a:r>
              <a:rPr lang="en-US" sz="1500" dirty="0">
                <a:solidFill>
                  <a:srgbClr val="333333"/>
                </a:solidFill>
                <a:latin typeface="Arial"/>
              </a:rPr>
              <a:t>No Sample</a:t>
            </a:r>
          </a:p>
          <a:p>
            <a:endParaRPr lang="en-US" sz="1500" dirty="0"/>
          </a:p>
          <a:p>
            <a:pPr marL="0" indent="0">
              <a:buNone/>
            </a:pPr>
            <a:endParaRPr lang="en-US" sz="1500" dirty="0"/>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21</a:t>
            </a:fld>
            <a:endParaRPr lang="en-US" altLang="en-US">
              <a:latin typeface="Arial"/>
              <a:ea typeface="+mn-ea"/>
            </a:endParaRPr>
          </a:p>
        </p:txBody>
      </p:sp>
    </p:spTree>
    <p:extLst>
      <p:ext uri="{BB962C8B-B14F-4D97-AF65-F5344CB8AC3E}">
        <p14:creationId xmlns:p14="http://schemas.microsoft.com/office/powerpoint/2010/main" val="2514030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Static Analysis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22</a:t>
            </a:fld>
            <a:endParaRPr lang="en-US" altLang="en-US">
              <a:latin typeface="Arial"/>
              <a:ea typeface="+mn-ea"/>
            </a:endParaRPr>
          </a:p>
        </p:txBody>
      </p:sp>
      <p:pic>
        <p:nvPicPr>
          <p:cNvPr id="18" name="Content Placeholder 17" descr="Graphical user interface, text, application&#10;&#10;Description automatically generated">
            <a:extLst>
              <a:ext uri="{FF2B5EF4-FFF2-40B4-BE49-F238E27FC236}">
                <a16:creationId xmlns:a16="http://schemas.microsoft.com/office/drawing/2014/main" id="{943F4278-BA9D-B5B8-F6E9-060FA9C343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898" y="895101"/>
            <a:ext cx="5094205" cy="3579518"/>
          </a:xfrm>
          <a:ln>
            <a:solidFill>
              <a:srgbClr val="FF0000"/>
            </a:solidFill>
          </a:ln>
        </p:spPr>
      </p:pic>
      <p:sp>
        <p:nvSpPr>
          <p:cNvPr id="19" name="Arrow: Right 18">
            <a:extLst>
              <a:ext uri="{FF2B5EF4-FFF2-40B4-BE49-F238E27FC236}">
                <a16:creationId xmlns:a16="http://schemas.microsoft.com/office/drawing/2014/main" id="{A772A562-80AC-79FC-B071-8EBDD09C9844}"/>
              </a:ext>
            </a:extLst>
          </p:cNvPr>
          <p:cNvSpPr/>
          <p:nvPr/>
        </p:nvSpPr>
        <p:spPr>
          <a:xfrm flipH="1">
            <a:off x="3386230" y="243500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Arrow: Right 19">
            <a:extLst>
              <a:ext uri="{FF2B5EF4-FFF2-40B4-BE49-F238E27FC236}">
                <a16:creationId xmlns:a16="http://schemas.microsoft.com/office/drawing/2014/main" id="{89A25E40-AF3D-B6B8-3EC6-7E1B78888028}"/>
              </a:ext>
            </a:extLst>
          </p:cNvPr>
          <p:cNvSpPr/>
          <p:nvPr/>
        </p:nvSpPr>
        <p:spPr>
          <a:xfrm flipH="1">
            <a:off x="6146390" y="1357998"/>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1" name="Arrow: Right 20">
            <a:extLst>
              <a:ext uri="{FF2B5EF4-FFF2-40B4-BE49-F238E27FC236}">
                <a16:creationId xmlns:a16="http://schemas.microsoft.com/office/drawing/2014/main" id="{5E569A04-4E0C-62F2-93BA-BE4F01B6388D}"/>
              </a:ext>
            </a:extLst>
          </p:cNvPr>
          <p:cNvSpPr/>
          <p:nvPr/>
        </p:nvSpPr>
        <p:spPr>
          <a:xfrm flipH="1">
            <a:off x="3420151" y="339644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2" name="Arrow: Right 21">
            <a:extLst>
              <a:ext uri="{FF2B5EF4-FFF2-40B4-BE49-F238E27FC236}">
                <a16:creationId xmlns:a16="http://schemas.microsoft.com/office/drawing/2014/main" id="{DD6428E0-45F8-553E-AA68-411B1657DCCD}"/>
              </a:ext>
            </a:extLst>
          </p:cNvPr>
          <p:cNvSpPr/>
          <p:nvPr/>
        </p:nvSpPr>
        <p:spPr>
          <a:xfrm flipH="1">
            <a:off x="3968053" y="3263489"/>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3" name="Arrow: Right 22">
            <a:extLst>
              <a:ext uri="{FF2B5EF4-FFF2-40B4-BE49-F238E27FC236}">
                <a16:creationId xmlns:a16="http://schemas.microsoft.com/office/drawing/2014/main" id="{8A69094A-506C-08FE-EDBB-8026D7FBC6E2}"/>
              </a:ext>
            </a:extLst>
          </p:cNvPr>
          <p:cNvSpPr/>
          <p:nvPr/>
        </p:nvSpPr>
        <p:spPr>
          <a:xfrm flipH="1">
            <a:off x="4727596" y="3667890"/>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4" name="Arrow: Right 23">
            <a:extLst>
              <a:ext uri="{FF2B5EF4-FFF2-40B4-BE49-F238E27FC236}">
                <a16:creationId xmlns:a16="http://schemas.microsoft.com/office/drawing/2014/main" id="{3103624E-53A0-FE4C-5803-A61715697272}"/>
              </a:ext>
            </a:extLst>
          </p:cNvPr>
          <p:cNvSpPr/>
          <p:nvPr/>
        </p:nvSpPr>
        <p:spPr>
          <a:xfrm flipH="1">
            <a:off x="4727596" y="3810654"/>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623485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Static Analysis (Tools)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23</a:t>
            </a:fld>
            <a:endParaRPr lang="en-US" altLang="en-US">
              <a:latin typeface="Arial"/>
              <a:ea typeface="+mn-ea"/>
            </a:endParaRPr>
          </a:p>
        </p:txBody>
      </p:sp>
      <p:sp>
        <p:nvSpPr>
          <p:cNvPr id="3" name="Content Placeholder 2">
            <a:extLst>
              <a:ext uri="{FF2B5EF4-FFF2-40B4-BE49-F238E27FC236}">
                <a16:creationId xmlns:a16="http://schemas.microsoft.com/office/drawing/2014/main" id="{F7EEA7FF-17C7-8C25-B757-854F5E891419}"/>
              </a:ext>
            </a:extLst>
          </p:cNvPr>
          <p:cNvSpPr>
            <a:spLocks noGrp="1"/>
          </p:cNvSpPr>
          <p:nvPr>
            <p:ph idx="1"/>
          </p:nvPr>
        </p:nvSpPr>
        <p:spPr/>
        <p:txBody>
          <a:bodyPr/>
          <a:lstStyle/>
          <a:p>
            <a:r>
              <a:rPr lang="en-US" dirty="0"/>
              <a:t>Tools used:</a:t>
            </a:r>
          </a:p>
          <a:p>
            <a:pPr lvl="1"/>
            <a:r>
              <a:rPr lang="en-US" dirty="0"/>
              <a:t>PE Studio</a:t>
            </a:r>
          </a:p>
          <a:p>
            <a:pPr lvl="1"/>
            <a:r>
              <a:rPr lang="en-US" dirty="0"/>
              <a:t>Detect it Easy (DiE)</a:t>
            </a:r>
          </a:p>
          <a:p>
            <a:pPr lvl="1"/>
            <a:r>
              <a:rPr lang="en-US" dirty="0"/>
              <a:t>RDG Packer Detector</a:t>
            </a:r>
          </a:p>
          <a:p>
            <a:pPr lvl="1"/>
            <a:r>
              <a:rPr lang="en-US" dirty="0"/>
              <a:t>Professional PE file Explorer (Puppy)</a:t>
            </a:r>
          </a:p>
          <a:p>
            <a:pPr lvl="1"/>
            <a:r>
              <a:rPr lang="en-US" dirty="0"/>
              <a:t>CAPA</a:t>
            </a:r>
          </a:p>
          <a:p>
            <a:pPr lvl="1"/>
            <a:r>
              <a:rPr lang="en-US" dirty="0"/>
              <a:t>IDA</a:t>
            </a:r>
          </a:p>
          <a:p>
            <a:pPr lvl="1"/>
            <a:r>
              <a:rPr lang="en-US" dirty="0"/>
              <a:t>Hatching Triage (Online Sandbox)</a:t>
            </a:r>
          </a:p>
          <a:p>
            <a:pPr lvl="1"/>
            <a:r>
              <a:rPr lang="en-US" dirty="0"/>
              <a:t>Many Microsoft documentation lookups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389809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Table&#10;&#10;Description automatically generated">
            <a:extLst>
              <a:ext uri="{FF2B5EF4-FFF2-40B4-BE49-F238E27FC236}">
                <a16:creationId xmlns:a16="http://schemas.microsoft.com/office/drawing/2014/main" id="{DF7F7D72-E57C-38C8-2822-8E8639255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90" y="1147400"/>
            <a:ext cx="4858428" cy="3022228"/>
          </a:xfrm>
          <a:prstGeom prst="rect">
            <a:avLst/>
          </a:prstGeom>
          <a:ln>
            <a:solidFill>
              <a:srgbClr val="FF0000"/>
            </a:solidFill>
          </a:ln>
        </p:spPr>
      </p:pic>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4856286" cy="506015"/>
          </a:xfrm>
        </p:spPr>
        <p:txBody>
          <a:bodyPr wrap="square" anchor="ctr">
            <a:normAutofit fontScale="90000"/>
          </a:bodyPr>
          <a:lstStyle/>
          <a:p>
            <a:r>
              <a:rPr lang="en-US" dirty="0"/>
              <a:t>ISAACWiper Static Analysis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24</a:t>
            </a:fld>
            <a:endParaRPr lang="en-US" altLang="en-US">
              <a:latin typeface="Arial"/>
              <a:ea typeface="+mn-ea"/>
            </a:endParaRPr>
          </a:p>
        </p:txBody>
      </p:sp>
      <p:pic>
        <p:nvPicPr>
          <p:cNvPr id="23" name="Content Placeholder 22" descr="A screenshot of a computer&#10;&#10;Description automatically generated">
            <a:extLst>
              <a:ext uri="{FF2B5EF4-FFF2-40B4-BE49-F238E27FC236}">
                <a16:creationId xmlns:a16="http://schemas.microsoft.com/office/drawing/2014/main" id="{916FFDD0-D34C-95DE-3FCC-41CADD5D33D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85519" y="1606334"/>
            <a:ext cx="4038600" cy="3331185"/>
          </a:xfrm>
          <a:ln>
            <a:solidFill>
              <a:srgbClr val="FF0000"/>
            </a:solidFill>
          </a:ln>
        </p:spPr>
      </p:pic>
      <p:pic>
        <p:nvPicPr>
          <p:cNvPr id="27" name="Picture 26" descr="Graphical user interface, text, application&#10;&#10;Description automatically generated">
            <a:extLst>
              <a:ext uri="{FF2B5EF4-FFF2-40B4-BE49-F238E27FC236}">
                <a16:creationId xmlns:a16="http://schemas.microsoft.com/office/drawing/2014/main" id="{A689C48C-E2CD-C011-663D-00721477F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213" y="41635"/>
            <a:ext cx="3115110" cy="1564700"/>
          </a:xfrm>
          <a:prstGeom prst="rect">
            <a:avLst/>
          </a:prstGeom>
          <a:ln>
            <a:solidFill>
              <a:srgbClr val="FF0000"/>
            </a:solidFill>
          </a:ln>
        </p:spPr>
      </p:pic>
      <p:sp>
        <p:nvSpPr>
          <p:cNvPr id="28" name="Arrow: Right 27">
            <a:extLst>
              <a:ext uri="{FF2B5EF4-FFF2-40B4-BE49-F238E27FC236}">
                <a16:creationId xmlns:a16="http://schemas.microsoft.com/office/drawing/2014/main" id="{C47674B9-EFFF-D130-F9DD-E44A35DFEFC5}"/>
              </a:ext>
            </a:extLst>
          </p:cNvPr>
          <p:cNvSpPr/>
          <p:nvPr/>
        </p:nvSpPr>
        <p:spPr>
          <a:xfrm flipH="1">
            <a:off x="7223708" y="2658514"/>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1" name="Arrow: Right 30">
            <a:extLst>
              <a:ext uri="{FF2B5EF4-FFF2-40B4-BE49-F238E27FC236}">
                <a16:creationId xmlns:a16="http://schemas.microsoft.com/office/drawing/2014/main" id="{0CC3423C-D371-7737-21E2-D1581BE65FF9}"/>
              </a:ext>
            </a:extLst>
          </p:cNvPr>
          <p:cNvSpPr/>
          <p:nvPr/>
        </p:nvSpPr>
        <p:spPr>
          <a:xfrm flipH="1">
            <a:off x="2751166" y="1987654"/>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2" name="Arrow: Right 31">
            <a:extLst>
              <a:ext uri="{FF2B5EF4-FFF2-40B4-BE49-F238E27FC236}">
                <a16:creationId xmlns:a16="http://schemas.microsoft.com/office/drawing/2014/main" id="{70161B0D-65A2-EC20-F746-35356914DA1C}"/>
              </a:ext>
            </a:extLst>
          </p:cNvPr>
          <p:cNvSpPr/>
          <p:nvPr/>
        </p:nvSpPr>
        <p:spPr>
          <a:xfrm flipH="1">
            <a:off x="2721254" y="369920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91725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Static Analysis (Libraries)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25</a:t>
            </a:fld>
            <a:endParaRPr lang="en-US" altLang="en-US">
              <a:latin typeface="Arial"/>
              <a:ea typeface="+mn-ea"/>
            </a:endParaRPr>
          </a:p>
        </p:txBody>
      </p:sp>
      <p:pic>
        <p:nvPicPr>
          <p:cNvPr id="6" name="Content Placeholder 5">
            <a:extLst>
              <a:ext uri="{FF2B5EF4-FFF2-40B4-BE49-F238E27FC236}">
                <a16:creationId xmlns:a16="http://schemas.microsoft.com/office/drawing/2014/main" id="{DFECBB6D-6352-1B99-DF59-DC1BB6F6F9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676"/>
          <a:stretch/>
        </p:blipFill>
        <p:spPr>
          <a:xfrm>
            <a:off x="2191443" y="1053516"/>
            <a:ext cx="4761112" cy="678751"/>
          </a:xfrm>
          <a:ln>
            <a:solidFill>
              <a:srgbClr val="FF0000"/>
            </a:solidFill>
          </a:ln>
        </p:spPr>
      </p:pic>
      <p:pic>
        <p:nvPicPr>
          <p:cNvPr id="8" name="Picture 7" descr="Table&#10;&#10;Description automatically generated">
            <a:extLst>
              <a:ext uri="{FF2B5EF4-FFF2-40B4-BE49-F238E27FC236}">
                <a16:creationId xmlns:a16="http://schemas.microsoft.com/office/drawing/2014/main" id="{3ADA8D54-9CFD-A32E-4122-BF00BB798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2" y="2330566"/>
            <a:ext cx="3015083" cy="1957661"/>
          </a:xfrm>
          <a:prstGeom prst="rect">
            <a:avLst/>
          </a:prstGeom>
          <a:ln>
            <a:solidFill>
              <a:srgbClr val="FF0000"/>
            </a:solidFill>
          </a:ln>
        </p:spPr>
      </p:pic>
      <p:pic>
        <p:nvPicPr>
          <p:cNvPr id="10" name="Picture 9" descr="Table&#10;&#10;Description automatically generated">
            <a:extLst>
              <a:ext uri="{FF2B5EF4-FFF2-40B4-BE49-F238E27FC236}">
                <a16:creationId xmlns:a16="http://schemas.microsoft.com/office/drawing/2014/main" id="{8F183564-DE0E-C3AC-E282-C7D9CF223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743" y="2294020"/>
            <a:ext cx="3015083" cy="2307753"/>
          </a:xfrm>
          <a:prstGeom prst="rect">
            <a:avLst/>
          </a:prstGeom>
          <a:ln>
            <a:solidFill>
              <a:srgbClr val="FF0000"/>
            </a:solidFill>
          </a:ln>
        </p:spPr>
      </p:pic>
      <p:sp>
        <p:nvSpPr>
          <p:cNvPr id="18" name="TextBox 17">
            <a:extLst>
              <a:ext uri="{FF2B5EF4-FFF2-40B4-BE49-F238E27FC236}">
                <a16:creationId xmlns:a16="http://schemas.microsoft.com/office/drawing/2014/main" id="{A9B2B6DE-D14F-0135-651D-DE8072D01D4C}"/>
              </a:ext>
            </a:extLst>
          </p:cNvPr>
          <p:cNvSpPr txBox="1"/>
          <p:nvPr/>
        </p:nvSpPr>
        <p:spPr>
          <a:xfrm>
            <a:off x="1093260" y="2045406"/>
            <a:ext cx="2057986" cy="300082"/>
          </a:xfrm>
          <a:prstGeom prst="rect">
            <a:avLst/>
          </a:prstGeom>
          <a:noFill/>
        </p:spPr>
        <p:txBody>
          <a:bodyPr wrap="square" rtlCol="0">
            <a:spAutoFit/>
          </a:bodyPr>
          <a:lstStyle/>
          <a:p>
            <a:pPr algn="ctr" defTabSz="685800" eaLnBrk="1" fontAlgn="auto" hangingPunct="1">
              <a:spcBef>
                <a:spcPts val="0"/>
              </a:spcBef>
              <a:spcAft>
                <a:spcPts val="0"/>
              </a:spcAft>
            </a:pPr>
            <a:r>
              <a:rPr lang="en-US" sz="1350" b="1" u="sng" dirty="0">
                <a:solidFill>
                  <a:srgbClr val="333333"/>
                </a:solidFill>
                <a:latin typeface="Arial"/>
                <a:ea typeface="+mn-ea"/>
                <a:cs typeface="+mn-cs"/>
              </a:rPr>
              <a:t>Execution</a:t>
            </a:r>
          </a:p>
        </p:txBody>
      </p:sp>
      <p:sp>
        <p:nvSpPr>
          <p:cNvPr id="19" name="TextBox 18">
            <a:extLst>
              <a:ext uri="{FF2B5EF4-FFF2-40B4-BE49-F238E27FC236}">
                <a16:creationId xmlns:a16="http://schemas.microsoft.com/office/drawing/2014/main" id="{03B56693-CD5C-0AB1-FF20-9E52B7341AC8}"/>
              </a:ext>
            </a:extLst>
          </p:cNvPr>
          <p:cNvSpPr txBox="1"/>
          <p:nvPr/>
        </p:nvSpPr>
        <p:spPr>
          <a:xfrm>
            <a:off x="3543005" y="715873"/>
            <a:ext cx="2057986" cy="300082"/>
          </a:xfrm>
          <a:prstGeom prst="rect">
            <a:avLst/>
          </a:prstGeom>
          <a:noFill/>
        </p:spPr>
        <p:txBody>
          <a:bodyPr wrap="square" rtlCol="0">
            <a:spAutoFit/>
          </a:bodyPr>
          <a:lstStyle/>
          <a:p>
            <a:pPr algn="ctr" defTabSz="685800" eaLnBrk="1" fontAlgn="auto" hangingPunct="1">
              <a:spcBef>
                <a:spcPts val="0"/>
              </a:spcBef>
              <a:spcAft>
                <a:spcPts val="0"/>
              </a:spcAft>
            </a:pPr>
            <a:r>
              <a:rPr lang="en-US" sz="1350" b="1" i="1" u="sng" dirty="0">
                <a:solidFill>
                  <a:srgbClr val="FF0000"/>
                </a:solidFill>
                <a:latin typeface="Arial"/>
                <a:ea typeface="+mn-ea"/>
                <a:cs typeface="+mn-cs"/>
              </a:rPr>
              <a:t>Libraries</a:t>
            </a:r>
          </a:p>
        </p:txBody>
      </p:sp>
      <p:sp>
        <p:nvSpPr>
          <p:cNvPr id="20" name="TextBox 19">
            <a:extLst>
              <a:ext uri="{FF2B5EF4-FFF2-40B4-BE49-F238E27FC236}">
                <a16:creationId xmlns:a16="http://schemas.microsoft.com/office/drawing/2014/main" id="{76048EA2-553B-2ED3-5BB5-CE4CB8DCAB2E}"/>
              </a:ext>
            </a:extLst>
          </p:cNvPr>
          <p:cNvSpPr txBox="1"/>
          <p:nvPr/>
        </p:nvSpPr>
        <p:spPr>
          <a:xfrm>
            <a:off x="5813291" y="2010782"/>
            <a:ext cx="2057986" cy="300082"/>
          </a:xfrm>
          <a:prstGeom prst="rect">
            <a:avLst/>
          </a:prstGeom>
          <a:noFill/>
        </p:spPr>
        <p:txBody>
          <a:bodyPr wrap="square" rtlCol="0">
            <a:spAutoFit/>
          </a:bodyPr>
          <a:lstStyle/>
          <a:p>
            <a:pPr algn="ctr" defTabSz="685800" eaLnBrk="1" fontAlgn="auto" hangingPunct="1">
              <a:spcBef>
                <a:spcPts val="0"/>
              </a:spcBef>
              <a:spcAft>
                <a:spcPts val="0"/>
              </a:spcAft>
            </a:pPr>
            <a:r>
              <a:rPr lang="en-US" sz="1350" b="1" u="sng" dirty="0">
                <a:solidFill>
                  <a:srgbClr val="333333"/>
                </a:solidFill>
                <a:latin typeface="Arial"/>
                <a:ea typeface="+mn-ea"/>
                <a:cs typeface="+mn-cs"/>
              </a:rPr>
              <a:t>File</a:t>
            </a:r>
          </a:p>
        </p:txBody>
      </p:sp>
      <p:sp>
        <p:nvSpPr>
          <p:cNvPr id="22" name="Arrow: Right 21">
            <a:extLst>
              <a:ext uri="{FF2B5EF4-FFF2-40B4-BE49-F238E27FC236}">
                <a16:creationId xmlns:a16="http://schemas.microsoft.com/office/drawing/2014/main" id="{64730C5C-0B73-3E08-71FF-C95B047ECF69}"/>
              </a:ext>
            </a:extLst>
          </p:cNvPr>
          <p:cNvSpPr/>
          <p:nvPr/>
        </p:nvSpPr>
        <p:spPr>
          <a:xfrm>
            <a:off x="5195904" y="2294020"/>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2" name="Arrow: Right 31">
            <a:extLst>
              <a:ext uri="{FF2B5EF4-FFF2-40B4-BE49-F238E27FC236}">
                <a16:creationId xmlns:a16="http://schemas.microsoft.com/office/drawing/2014/main" id="{35DA5355-6A81-68D4-37FC-409B15546C53}"/>
              </a:ext>
            </a:extLst>
          </p:cNvPr>
          <p:cNvSpPr/>
          <p:nvPr/>
        </p:nvSpPr>
        <p:spPr>
          <a:xfrm>
            <a:off x="5195904" y="2433703"/>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3" name="Arrow: Right 32">
            <a:extLst>
              <a:ext uri="{FF2B5EF4-FFF2-40B4-BE49-F238E27FC236}">
                <a16:creationId xmlns:a16="http://schemas.microsoft.com/office/drawing/2014/main" id="{F6A533C2-2021-6916-D902-1F71DCD72F42}"/>
              </a:ext>
            </a:extLst>
          </p:cNvPr>
          <p:cNvSpPr/>
          <p:nvPr/>
        </p:nvSpPr>
        <p:spPr>
          <a:xfrm>
            <a:off x="5195904" y="257338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4" name="Arrow: Right 33">
            <a:extLst>
              <a:ext uri="{FF2B5EF4-FFF2-40B4-BE49-F238E27FC236}">
                <a16:creationId xmlns:a16="http://schemas.microsoft.com/office/drawing/2014/main" id="{6214914A-9811-7FFA-CA8F-38900C3F41F1}"/>
              </a:ext>
            </a:extLst>
          </p:cNvPr>
          <p:cNvSpPr/>
          <p:nvPr/>
        </p:nvSpPr>
        <p:spPr>
          <a:xfrm>
            <a:off x="5202343" y="2713067"/>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5" name="Arrow: Right 34">
            <a:extLst>
              <a:ext uri="{FF2B5EF4-FFF2-40B4-BE49-F238E27FC236}">
                <a16:creationId xmlns:a16="http://schemas.microsoft.com/office/drawing/2014/main" id="{F1F9A21B-3FA6-F468-E77F-ECF5FB52ED3F}"/>
              </a:ext>
            </a:extLst>
          </p:cNvPr>
          <p:cNvSpPr/>
          <p:nvPr/>
        </p:nvSpPr>
        <p:spPr>
          <a:xfrm>
            <a:off x="5195904" y="2852749"/>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6" name="Arrow: Right 35">
            <a:extLst>
              <a:ext uri="{FF2B5EF4-FFF2-40B4-BE49-F238E27FC236}">
                <a16:creationId xmlns:a16="http://schemas.microsoft.com/office/drawing/2014/main" id="{C12EBA70-DF08-C30C-898D-18A4AE173813}"/>
              </a:ext>
            </a:extLst>
          </p:cNvPr>
          <p:cNvSpPr/>
          <p:nvPr/>
        </p:nvSpPr>
        <p:spPr>
          <a:xfrm>
            <a:off x="5195904" y="299243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7" name="Arrow: Right 36">
            <a:extLst>
              <a:ext uri="{FF2B5EF4-FFF2-40B4-BE49-F238E27FC236}">
                <a16:creationId xmlns:a16="http://schemas.microsoft.com/office/drawing/2014/main" id="{5D29BFF9-501E-2C76-D59F-9EB8BF82D9D7}"/>
              </a:ext>
            </a:extLst>
          </p:cNvPr>
          <p:cNvSpPr/>
          <p:nvPr/>
        </p:nvSpPr>
        <p:spPr>
          <a:xfrm>
            <a:off x="5195904" y="3132114"/>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8" name="Arrow: Right 37">
            <a:extLst>
              <a:ext uri="{FF2B5EF4-FFF2-40B4-BE49-F238E27FC236}">
                <a16:creationId xmlns:a16="http://schemas.microsoft.com/office/drawing/2014/main" id="{7302038B-D6B2-A6E8-0419-5FA469471A69}"/>
              </a:ext>
            </a:extLst>
          </p:cNvPr>
          <p:cNvSpPr/>
          <p:nvPr/>
        </p:nvSpPr>
        <p:spPr>
          <a:xfrm>
            <a:off x="5202343" y="327365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9" name="Arrow: Right 38">
            <a:extLst>
              <a:ext uri="{FF2B5EF4-FFF2-40B4-BE49-F238E27FC236}">
                <a16:creationId xmlns:a16="http://schemas.microsoft.com/office/drawing/2014/main" id="{7BC0FAEE-EC62-05C5-AF88-606ECD75CF61}"/>
              </a:ext>
            </a:extLst>
          </p:cNvPr>
          <p:cNvSpPr/>
          <p:nvPr/>
        </p:nvSpPr>
        <p:spPr>
          <a:xfrm>
            <a:off x="5202343" y="3521293"/>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0" name="Arrow: Right 39">
            <a:extLst>
              <a:ext uri="{FF2B5EF4-FFF2-40B4-BE49-F238E27FC236}">
                <a16:creationId xmlns:a16="http://schemas.microsoft.com/office/drawing/2014/main" id="{705A0702-1E6B-D6BD-84F6-B33454F36B5D}"/>
              </a:ext>
            </a:extLst>
          </p:cNvPr>
          <p:cNvSpPr/>
          <p:nvPr/>
        </p:nvSpPr>
        <p:spPr>
          <a:xfrm>
            <a:off x="5195904" y="4485081"/>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1" name="Arrow: Right 40">
            <a:extLst>
              <a:ext uri="{FF2B5EF4-FFF2-40B4-BE49-F238E27FC236}">
                <a16:creationId xmlns:a16="http://schemas.microsoft.com/office/drawing/2014/main" id="{941B7988-7021-2129-4EC4-126136773259}"/>
              </a:ext>
            </a:extLst>
          </p:cNvPr>
          <p:cNvSpPr/>
          <p:nvPr/>
        </p:nvSpPr>
        <p:spPr>
          <a:xfrm>
            <a:off x="475873" y="3586568"/>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2" name="Arrow: Right 41">
            <a:extLst>
              <a:ext uri="{FF2B5EF4-FFF2-40B4-BE49-F238E27FC236}">
                <a16:creationId xmlns:a16="http://schemas.microsoft.com/office/drawing/2014/main" id="{93F1305C-302F-C1B9-ED56-ADD43A9DC204}"/>
              </a:ext>
            </a:extLst>
          </p:cNvPr>
          <p:cNvSpPr/>
          <p:nvPr/>
        </p:nvSpPr>
        <p:spPr>
          <a:xfrm>
            <a:off x="475873" y="3741371"/>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3" name="Arrow: Right 42">
            <a:extLst>
              <a:ext uri="{FF2B5EF4-FFF2-40B4-BE49-F238E27FC236}">
                <a16:creationId xmlns:a16="http://schemas.microsoft.com/office/drawing/2014/main" id="{A8F4CE2E-451B-3B44-513C-0E9C3A1FDC11}"/>
              </a:ext>
            </a:extLst>
          </p:cNvPr>
          <p:cNvSpPr/>
          <p:nvPr/>
        </p:nvSpPr>
        <p:spPr>
          <a:xfrm>
            <a:off x="475858" y="3893813"/>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4" name="Arrow: Right 43">
            <a:extLst>
              <a:ext uri="{FF2B5EF4-FFF2-40B4-BE49-F238E27FC236}">
                <a16:creationId xmlns:a16="http://schemas.microsoft.com/office/drawing/2014/main" id="{98D526DE-D424-088C-DE0D-6C439D3C7302}"/>
              </a:ext>
            </a:extLst>
          </p:cNvPr>
          <p:cNvSpPr/>
          <p:nvPr/>
        </p:nvSpPr>
        <p:spPr>
          <a:xfrm>
            <a:off x="475858" y="4030166"/>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5" name="Arrow: Right 44">
            <a:extLst>
              <a:ext uri="{FF2B5EF4-FFF2-40B4-BE49-F238E27FC236}">
                <a16:creationId xmlns:a16="http://schemas.microsoft.com/office/drawing/2014/main" id="{5844A858-AA17-59E2-0990-F81D08EE513D}"/>
              </a:ext>
            </a:extLst>
          </p:cNvPr>
          <p:cNvSpPr/>
          <p:nvPr/>
        </p:nvSpPr>
        <p:spPr>
          <a:xfrm>
            <a:off x="457200" y="2794801"/>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6" name="Arrow: Right 45">
            <a:extLst>
              <a:ext uri="{FF2B5EF4-FFF2-40B4-BE49-F238E27FC236}">
                <a16:creationId xmlns:a16="http://schemas.microsoft.com/office/drawing/2014/main" id="{CB60B5EA-7C42-9DEA-D259-2F3852802557}"/>
              </a:ext>
            </a:extLst>
          </p:cNvPr>
          <p:cNvSpPr/>
          <p:nvPr/>
        </p:nvSpPr>
        <p:spPr>
          <a:xfrm>
            <a:off x="457200" y="2655119"/>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941830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Static Analysis (Libraries)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26</a:t>
            </a:fld>
            <a:endParaRPr lang="en-US" altLang="en-US">
              <a:latin typeface="Arial"/>
              <a:ea typeface="+mn-ea"/>
            </a:endParaRPr>
          </a:p>
        </p:txBody>
      </p:sp>
      <p:pic>
        <p:nvPicPr>
          <p:cNvPr id="12" name="Picture 11">
            <a:extLst>
              <a:ext uri="{FF2B5EF4-FFF2-40B4-BE49-F238E27FC236}">
                <a16:creationId xmlns:a16="http://schemas.microsoft.com/office/drawing/2014/main" id="{B1ED0454-0ADE-CF95-BC55-8B5496902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621" y="3711873"/>
            <a:ext cx="3015083" cy="278645"/>
          </a:xfrm>
          <a:prstGeom prst="rect">
            <a:avLst/>
          </a:prstGeom>
          <a:ln>
            <a:solidFill>
              <a:srgbClr val="FF0000"/>
            </a:solidFill>
          </a:ln>
        </p:spPr>
      </p:pic>
      <p:pic>
        <p:nvPicPr>
          <p:cNvPr id="14" name="Picture 13" descr="Table, Excel&#10;&#10;Description automatically generated with medium confidence">
            <a:extLst>
              <a:ext uri="{FF2B5EF4-FFF2-40B4-BE49-F238E27FC236}">
                <a16:creationId xmlns:a16="http://schemas.microsoft.com/office/drawing/2014/main" id="{11456F7E-B725-8826-9965-7B28D8507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28" y="1441226"/>
            <a:ext cx="3022228" cy="1086002"/>
          </a:xfrm>
          <a:prstGeom prst="rect">
            <a:avLst/>
          </a:prstGeom>
          <a:ln>
            <a:solidFill>
              <a:srgbClr val="FF0000"/>
            </a:solidFill>
          </a:ln>
        </p:spPr>
      </p:pic>
      <p:pic>
        <p:nvPicPr>
          <p:cNvPr id="17" name="Picture 16" descr="Text, table&#10;&#10;Description automatically generated with medium confidence">
            <a:extLst>
              <a:ext uri="{FF2B5EF4-FFF2-40B4-BE49-F238E27FC236}">
                <a16:creationId xmlns:a16="http://schemas.microsoft.com/office/drawing/2014/main" id="{9749EF51-DE3D-8FEC-02E7-4E1C331F2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624" y="1441226"/>
            <a:ext cx="3015083" cy="814502"/>
          </a:xfrm>
          <a:prstGeom prst="rect">
            <a:avLst/>
          </a:prstGeom>
          <a:ln>
            <a:solidFill>
              <a:srgbClr val="FF0000"/>
            </a:solidFill>
          </a:ln>
        </p:spPr>
      </p:pic>
      <p:sp>
        <p:nvSpPr>
          <p:cNvPr id="5" name="TextBox 4">
            <a:extLst>
              <a:ext uri="{FF2B5EF4-FFF2-40B4-BE49-F238E27FC236}">
                <a16:creationId xmlns:a16="http://schemas.microsoft.com/office/drawing/2014/main" id="{59FE1D20-3B7A-B321-FE36-5406F9CF4F97}"/>
              </a:ext>
            </a:extLst>
          </p:cNvPr>
          <p:cNvSpPr txBox="1"/>
          <p:nvPr/>
        </p:nvSpPr>
        <p:spPr>
          <a:xfrm>
            <a:off x="1163648" y="1148920"/>
            <a:ext cx="2057986" cy="300082"/>
          </a:xfrm>
          <a:prstGeom prst="rect">
            <a:avLst/>
          </a:prstGeom>
          <a:noFill/>
        </p:spPr>
        <p:txBody>
          <a:bodyPr wrap="square" rtlCol="0">
            <a:spAutoFit/>
          </a:bodyPr>
          <a:lstStyle/>
          <a:p>
            <a:pPr algn="ctr" defTabSz="685800" eaLnBrk="1" fontAlgn="auto" hangingPunct="1">
              <a:spcBef>
                <a:spcPts val="0"/>
              </a:spcBef>
              <a:spcAft>
                <a:spcPts val="0"/>
              </a:spcAft>
            </a:pPr>
            <a:r>
              <a:rPr lang="en-US" sz="1350" b="1" u="sng" dirty="0">
                <a:solidFill>
                  <a:srgbClr val="333333"/>
                </a:solidFill>
                <a:latin typeface="Arial"/>
                <a:ea typeface="+mn-ea"/>
                <a:cs typeface="+mn-cs"/>
              </a:rPr>
              <a:t>Synchronization</a:t>
            </a:r>
          </a:p>
        </p:txBody>
      </p:sp>
      <p:sp>
        <p:nvSpPr>
          <p:cNvPr id="7" name="TextBox 6">
            <a:extLst>
              <a:ext uri="{FF2B5EF4-FFF2-40B4-BE49-F238E27FC236}">
                <a16:creationId xmlns:a16="http://schemas.microsoft.com/office/drawing/2014/main" id="{3EF63846-4834-716F-16BB-F387613A9210}"/>
              </a:ext>
            </a:extLst>
          </p:cNvPr>
          <p:cNvSpPr txBox="1"/>
          <p:nvPr/>
        </p:nvSpPr>
        <p:spPr>
          <a:xfrm>
            <a:off x="5865172" y="1152982"/>
            <a:ext cx="2057986" cy="300082"/>
          </a:xfrm>
          <a:prstGeom prst="rect">
            <a:avLst/>
          </a:prstGeom>
          <a:noFill/>
        </p:spPr>
        <p:txBody>
          <a:bodyPr wrap="square" rtlCol="0">
            <a:spAutoFit/>
          </a:bodyPr>
          <a:lstStyle/>
          <a:p>
            <a:pPr algn="ctr" defTabSz="685800" eaLnBrk="1" fontAlgn="auto" hangingPunct="1">
              <a:spcBef>
                <a:spcPts val="0"/>
              </a:spcBef>
              <a:spcAft>
                <a:spcPts val="0"/>
              </a:spcAft>
            </a:pPr>
            <a:r>
              <a:rPr lang="en-US" sz="1350" b="1" u="sng" dirty="0">
                <a:solidFill>
                  <a:srgbClr val="333333"/>
                </a:solidFill>
                <a:latin typeface="Arial"/>
                <a:ea typeface="+mn-ea"/>
                <a:cs typeface="+mn-cs"/>
              </a:rPr>
              <a:t>System-Information</a:t>
            </a:r>
          </a:p>
        </p:txBody>
      </p:sp>
      <p:sp>
        <p:nvSpPr>
          <p:cNvPr id="9" name="TextBox 8">
            <a:extLst>
              <a:ext uri="{FF2B5EF4-FFF2-40B4-BE49-F238E27FC236}">
                <a16:creationId xmlns:a16="http://schemas.microsoft.com/office/drawing/2014/main" id="{D5E06C1B-00BC-6C11-D99F-3AA269B40F58}"/>
              </a:ext>
            </a:extLst>
          </p:cNvPr>
          <p:cNvSpPr txBox="1"/>
          <p:nvPr/>
        </p:nvSpPr>
        <p:spPr>
          <a:xfrm>
            <a:off x="3362169" y="3420781"/>
            <a:ext cx="2057986" cy="300082"/>
          </a:xfrm>
          <a:prstGeom prst="rect">
            <a:avLst/>
          </a:prstGeom>
          <a:noFill/>
        </p:spPr>
        <p:txBody>
          <a:bodyPr wrap="square" rtlCol="0">
            <a:spAutoFit/>
          </a:bodyPr>
          <a:lstStyle/>
          <a:p>
            <a:pPr algn="ctr" defTabSz="685800" eaLnBrk="1" fontAlgn="auto" hangingPunct="1">
              <a:spcBef>
                <a:spcPts val="0"/>
              </a:spcBef>
              <a:spcAft>
                <a:spcPts val="0"/>
              </a:spcAft>
            </a:pPr>
            <a:r>
              <a:rPr lang="en-US" sz="1350" b="1" u="sng" dirty="0">
                <a:solidFill>
                  <a:srgbClr val="333333"/>
                </a:solidFill>
                <a:latin typeface="Arial"/>
                <a:ea typeface="+mn-ea"/>
                <a:cs typeface="+mn-cs"/>
              </a:rPr>
              <a:t>Storage</a:t>
            </a:r>
          </a:p>
        </p:txBody>
      </p:sp>
      <p:sp>
        <p:nvSpPr>
          <p:cNvPr id="11" name="Arrow: Right 10">
            <a:extLst>
              <a:ext uri="{FF2B5EF4-FFF2-40B4-BE49-F238E27FC236}">
                <a16:creationId xmlns:a16="http://schemas.microsoft.com/office/drawing/2014/main" id="{65F474B7-C37E-18C9-033C-587E145D7E8D}"/>
              </a:ext>
            </a:extLst>
          </p:cNvPr>
          <p:cNvSpPr/>
          <p:nvPr/>
        </p:nvSpPr>
        <p:spPr>
          <a:xfrm>
            <a:off x="542689" y="1441227"/>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3" name="Arrow: Right 12">
            <a:extLst>
              <a:ext uri="{FF2B5EF4-FFF2-40B4-BE49-F238E27FC236}">
                <a16:creationId xmlns:a16="http://schemas.microsoft.com/office/drawing/2014/main" id="{68DDCC8E-1C4F-FA6F-D303-07B69B09A21B}"/>
              </a:ext>
            </a:extLst>
          </p:cNvPr>
          <p:cNvSpPr/>
          <p:nvPr/>
        </p:nvSpPr>
        <p:spPr>
          <a:xfrm>
            <a:off x="542689" y="1572430"/>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5" name="Arrow: Right 14">
            <a:extLst>
              <a:ext uri="{FF2B5EF4-FFF2-40B4-BE49-F238E27FC236}">
                <a16:creationId xmlns:a16="http://schemas.microsoft.com/office/drawing/2014/main" id="{43992AA8-A08E-83F3-19C1-F85E2ED6EA90}"/>
              </a:ext>
            </a:extLst>
          </p:cNvPr>
          <p:cNvSpPr/>
          <p:nvPr/>
        </p:nvSpPr>
        <p:spPr>
          <a:xfrm>
            <a:off x="540583" y="1712416"/>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839A4028-9E67-9B63-84FA-669013123D87}"/>
              </a:ext>
            </a:extLst>
          </p:cNvPr>
          <p:cNvSpPr/>
          <p:nvPr/>
        </p:nvSpPr>
        <p:spPr>
          <a:xfrm>
            <a:off x="546961" y="1843619"/>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8" name="Arrow: Right 17">
            <a:extLst>
              <a:ext uri="{FF2B5EF4-FFF2-40B4-BE49-F238E27FC236}">
                <a16:creationId xmlns:a16="http://schemas.microsoft.com/office/drawing/2014/main" id="{31246BF4-87C1-D8BA-179F-98FDAC60425D}"/>
              </a:ext>
            </a:extLst>
          </p:cNvPr>
          <p:cNvSpPr/>
          <p:nvPr/>
        </p:nvSpPr>
        <p:spPr>
          <a:xfrm>
            <a:off x="540583" y="1983606"/>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9" name="Arrow: Right 18">
            <a:extLst>
              <a:ext uri="{FF2B5EF4-FFF2-40B4-BE49-F238E27FC236}">
                <a16:creationId xmlns:a16="http://schemas.microsoft.com/office/drawing/2014/main" id="{73AEFE02-8A7C-C630-BB7A-88579F0E0D95}"/>
              </a:ext>
            </a:extLst>
          </p:cNvPr>
          <p:cNvSpPr/>
          <p:nvPr/>
        </p:nvSpPr>
        <p:spPr>
          <a:xfrm>
            <a:off x="540583" y="2125424"/>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Arrow: Right 19">
            <a:extLst>
              <a:ext uri="{FF2B5EF4-FFF2-40B4-BE49-F238E27FC236}">
                <a16:creationId xmlns:a16="http://schemas.microsoft.com/office/drawing/2014/main" id="{2527AB20-7892-222D-D535-9941218E4B6D}"/>
              </a:ext>
            </a:extLst>
          </p:cNvPr>
          <p:cNvSpPr/>
          <p:nvPr/>
        </p:nvSpPr>
        <p:spPr>
          <a:xfrm>
            <a:off x="2744782" y="3735300"/>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1" name="Arrow: Right 20">
            <a:extLst>
              <a:ext uri="{FF2B5EF4-FFF2-40B4-BE49-F238E27FC236}">
                <a16:creationId xmlns:a16="http://schemas.microsoft.com/office/drawing/2014/main" id="{82C26E09-6AA1-47E3-1792-3DCF9D0E51BC}"/>
              </a:ext>
            </a:extLst>
          </p:cNvPr>
          <p:cNvSpPr/>
          <p:nvPr/>
        </p:nvSpPr>
        <p:spPr>
          <a:xfrm>
            <a:off x="2744782" y="3862909"/>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2" name="Arrow: Right 21">
            <a:extLst>
              <a:ext uri="{FF2B5EF4-FFF2-40B4-BE49-F238E27FC236}">
                <a16:creationId xmlns:a16="http://schemas.microsoft.com/office/drawing/2014/main" id="{3155C5CE-9C05-8134-F399-1DF88C4BE27B}"/>
              </a:ext>
            </a:extLst>
          </p:cNvPr>
          <p:cNvSpPr/>
          <p:nvPr/>
        </p:nvSpPr>
        <p:spPr>
          <a:xfrm>
            <a:off x="5247785" y="1441227"/>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3" name="Arrow: Right 22">
            <a:extLst>
              <a:ext uri="{FF2B5EF4-FFF2-40B4-BE49-F238E27FC236}">
                <a16:creationId xmlns:a16="http://schemas.microsoft.com/office/drawing/2014/main" id="{6D5C4CCA-CF82-5C5C-FB5D-AB4BBA6DF83B}"/>
              </a:ext>
            </a:extLst>
          </p:cNvPr>
          <p:cNvSpPr/>
          <p:nvPr/>
        </p:nvSpPr>
        <p:spPr>
          <a:xfrm>
            <a:off x="5240791" y="1572430"/>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4" name="Arrow: Right 23">
            <a:extLst>
              <a:ext uri="{FF2B5EF4-FFF2-40B4-BE49-F238E27FC236}">
                <a16:creationId xmlns:a16="http://schemas.microsoft.com/office/drawing/2014/main" id="{21758675-070D-C22D-AA4E-699D38FFD75E}"/>
              </a:ext>
            </a:extLst>
          </p:cNvPr>
          <p:cNvSpPr/>
          <p:nvPr/>
        </p:nvSpPr>
        <p:spPr>
          <a:xfrm>
            <a:off x="5240791" y="1848478"/>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5" name="Arrow: Right 24">
            <a:extLst>
              <a:ext uri="{FF2B5EF4-FFF2-40B4-BE49-F238E27FC236}">
                <a16:creationId xmlns:a16="http://schemas.microsoft.com/office/drawing/2014/main" id="{CD2CFB37-35C3-5796-A55B-0788BD05F528}"/>
              </a:ext>
            </a:extLst>
          </p:cNvPr>
          <p:cNvSpPr/>
          <p:nvPr/>
        </p:nvSpPr>
        <p:spPr>
          <a:xfrm>
            <a:off x="5240791" y="197846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1215887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Static Analysis (Strings)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27</a:t>
            </a:fld>
            <a:endParaRPr lang="en-US" altLang="en-US">
              <a:latin typeface="Arial"/>
              <a:ea typeface="+mn-ea"/>
            </a:endParaRPr>
          </a:p>
        </p:txBody>
      </p:sp>
      <p:pic>
        <p:nvPicPr>
          <p:cNvPr id="6" name="Picture 5" descr="A picture containing table&#10;&#10;Description automatically generated">
            <a:extLst>
              <a:ext uri="{FF2B5EF4-FFF2-40B4-BE49-F238E27FC236}">
                <a16:creationId xmlns:a16="http://schemas.microsoft.com/office/drawing/2014/main" id="{4C6DE3EF-7E49-90D1-A4AF-D934C2EC8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61" y="1886201"/>
            <a:ext cx="3908177" cy="728765"/>
          </a:xfrm>
          <a:prstGeom prst="rect">
            <a:avLst/>
          </a:prstGeom>
          <a:ln>
            <a:solidFill>
              <a:srgbClr val="FF0000"/>
            </a:solidFill>
          </a:ln>
        </p:spPr>
      </p:pic>
      <p:pic>
        <p:nvPicPr>
          <p:cNvPr id="10" name="Picture 9">
            <a:extLst>
              <a:ext uri="{FF2B5EF4-FFF2-40B4-BE49-F238E27FC236}">
                <a16:creationId xmlns:a16="http://schemas.microsoft.com/office/drawing/2014/main" id="{69230E24-6D6A-8897-B5DF-4056225BC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018" y="1224114"/>
            <a:ext cx="4444033" cy="207198"/>
          </a:xfrm>
          <a:prstGeom prst="rect">
            <a:avLst/>
          </a:prstGeom>
          <a:ln>
            <a:solidFill>
              <a:srgbClr val="FF0000"/>
            </a:solidFill>
          </a:ln>
        </p:spPr>
      </p:pic>
      <p:pic>
        <p:nvPicPr>
          <p:cNvPr id="27" name="Picture 26" descr="Graphical user interface, application, table&#10;&#10;Description automatically generated with medium confidence">
            <a:extLst>
              <a:ext uri="{FF2B5EF4-FFF2-40B4-BE49-F238E27FC236}">
                <a16:creationId xmlns:a16="http://schemas.microsoft.com/office/drawing/2014/main" id="{71B4EE64-990C-3B99-A8B0-4B96911BE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51" y="2614966"/>
            <a:ext cx="3400900" cy="1843345"/>
          </a:xfrm>
          <a:prstGeom prst="rect">
            <a:avLst/>
          </a:prstGeom>
          <a:ln>
            <a:solidFill>
              <a:srgbClr val="FF0000"/>
            </a:solidFill>
          </a:ln>
        </p:spPr>
      </p:pic>
    </p:spTree>
    <p:extLst>
      <p:ext uri="{BB962C8B-B14F-4D97-AF65-F5344CB8AC3E}">
        <p14:creationId xmlns:p14="http://schemas.microsoft.com/office/powerpoint/2010/main" val="404735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4" y="204787"/>
            <a:ext cx="3008313" cy="871538"/>
          </a:xfrm>
        </p:spPr>
        <p:txBody>
          <a:bodyPr wrap="square" anchor="b">
            <a:normAutofit fontScale="90000"/>
          </a:bodyPr>
          <a:lstStyle/>
          <a:p>
            <a:r>
              <a:rPr lang="en-US" dirty="0"/>
              <a:t>ISAACWiper Static Analysis (CAPA)</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28</a:t>
            </a:fld>
            <a:endParaRPr lang="en-US" altLang="en-US">
              <a:latin typeface="Arial"/>
              <a:ea typeface="+mn-ea"/>
            </a:endParaRPr>
          </a:p>
        </p:txBody>
      </p:sp>
      <p:pic>
        <p:nvPicPr>
          <p:cNvPr id="12" name="Content Placeholder 11" descr="Table&#10;&#10;Description automatically generated">
            <a:extLst>
              <a:ext uri="{FF2B5EF4-FFF2-40B4-BE49-F238E27FC236}">
                <a16:creationId xmlns:a16="http://schemas.microsoft.com/office/drawing/2014/main" id="{447CB472-AC68-9AA2-6658-B205506C4C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37799" y="27240"/>
            <a:ext cx="4746512" cy="5042553"/>
          </a:xfrm>
          <a:ln>
            <a:solidFill>
              <a:srgbClr val="FF0000"/>
            </a:solidFill>
          </a:ln>
        </p:spPr>
      </p:pic>
      <p:sp>
        <p:nvSpPr>
          <p:cNvPr id="14" name="Arrow: Right 13">
            <a:extLst>
              <a:ext uri="{FF2B5EF4-FFF2-40B4-BE49-F238E27FC236}">
                <a16:creationId xmlns:a16="http://schemas.microsoft.com/office/drawing/2014/main" id="{D1C99F63-26EC-F98E-804F-705C609632F0}"/>
              </a:ext>
            </a:extLst>
          </p:cNvPr>
          <p:cNvSpPr/>
          <p:nvPr/>
        </p:nvSpPr>
        <p:spPr>
          <a:xfrm flipH="1">
            <a:off x="7436977" y="223210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5" name="Right Brace 14">
            <a:extLst>
              <a:ext uri="{FF2B5EF4-FFF2-40B4-BE49-F238E27FC236}">
                <a16:creationId xmlns:a16="http://schemas.microsoft.com/office/drawing/2014/main" id="{887F84FF-F549-B0DA-721C-CDAFD0CBA37D}"/>
              </a:ext>
            </a:extLst>
          </p:cNvPr>
          <p:cNvSpPr/>
          <p:nvPr/>
        </p:nvSpPr>
        <p:spPr>
          <a:xfrm>
            <a:off x="6896457" y="1134455"/>
            <a:ext cx="153824" cy="58966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dirty="0">
              <a:solidFill>
                <a:srgbClr val="333333"/>
              </a:solidFill>
              <a:latin typeface="Arial"/>
            </a:endParaRPr>
          </a:p>
        </p:txBody>
      </p:sp>
      <p:sp>
        <p:nvSpPr>
          <p:cNvPr id="16" name="Right Brace 15">
            <a:extLst>
              <a:ext uri="{FF2B5EF4-FFF2-40B4-BE49-F238E27FC236}">
                <a16:creationId xmlns:a16="http://schemas.microsoft.com/office/drawing/2014/main" id="{BE267166-53C9-2D19-62C3-2F7CBA632EFC}"/>
              </a:ext>
            </a:extLst>
          </p:cNvPr>
          <p:cNvSpPr/>
          <p:nvPr/>
        </p:nvSpPr>
        <p:spPr>
          <a:xfrm>
            <a:off x="6171133" y="2492168"/>
            <a:ext cx="153824" cy="58966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dirty="0">
              <a:solidFill>
                <a:srgbClr val="333333"/>
              </a:solidFill>
              <a:latin typeface="Arial"/>
            </a:endParaRPr>
          </a:p>
        </p:txBody>
      </p:sp>
      <p:sp>
        <p:nvSpPr>
          <p:cNvPr id="17" name="Right Brace 16">
            <a:extLst>
              <a:ext uri="{FF2B5EF4-FFF2-40B4-BE49-F238E27FC236}">
                <a16:creationId xmlns:a16="http://schemas.microsoft.com/office/drawing/2014/main" id="{24E5C803-9667-C8C3-6E52-C16B59053EFE}"/>
              </a:ext>
            </a:extLst>
          </p:cNvPr>
          <p:cNvSpPr/>
          <p:nvPr/>
        </p:nvSpPr>
        <p:spPr>
          <a:xfrm flipH="1">
            <a:off x="3602052" y="3461107"/>
            <a:ext cx="140652" cy="15317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dirty="0">
              <a:solidFill>
                <a:srgbClr val="333333"/>
              </a:solidFill>
              <a:latin typeface="Arial"/>
            </a:endParaRPr>
          </a:p>
        </p:txBody>
      </p:sp>
      <p:sp>
        <p:nvSpPr>
          <p:cNvPr id="28" name="Right Brace 27">
            <a:extLst>
              <a:ext uri="{FF2B5EF4-FFF2-40B4-BE49-F238E27FC236}">
                <a16:creationId xmlns:a16="http://schemas.microsoft.com/office/drawing/2014/main" id="{E15FA509-26BC-CC5D-4B40-99529BA6EE6F}"/>
              </a:ext>
            </a:extLst>
          </p:cNvPr>
          <p:cNvSpPr/>
          <p:nvPr/>
        </p:nvSpPr>
        <p:spPr>
          <a:xfrm>
            <a:off x="8457725" y="3461106"/>
            <a:ext cx="140652" cy="153177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dirty="0">
              <a:solidFill>
                <a:srgbClr val="333333"/>
              </a:solidFill>
              <a:latin typeface="Arial"/>
            </a:endParaRPr>
          </a:p>
        </p:txBody>
      </p:sp>
      <p:sp>
        <p:nvSpPr>
          <p:cNvPr id="30" name="Right Brace 29">
            <a:extLst>
              <a:ext uri="{FF2B5EF4-FFF2-40B4-BE49-F238E27FC236}">
                <a16:creationId xmlns:a16="http://schemas.microsoft.com/office/drawing/2014/main" id="{E7EA5F72-66B4-BB89-51F0-6412C89391AC}"/>
              </a:ext>
            </a:extLst>
          </p:cNvPr>
          <p:cNvSpPr/>
          <p:nvPr/>
        </p:nvSpPr>
        <p:spPr>
          <a:xfrm flipH="1">
            <a:off x="3593014" y="2492168"/>
            <a:ext cx="153824" cy="58966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dirty="0">
              <a:solidFill>
                <a:srgbClr val="333333"/>
              </a:solidFill>
              <a:latin typeface="Arial"/>
            </a:endParaRPr>
          </a:p>
        </p:txBody>
      </p:sp>
      <p:sp>
        <p:nvSpPr>
          <p:cNvPr id="31" name="Right Brace 30">
            <a:extLst>
              <a:ext uri="{FF2B5EF4-FFF2-40B4-BE49-F238E27FC236}">
                <a16:creationId xmlns:a16="http://schemas.microsoft.com/office/drawing/2014/main" id="{72E6FB14-85B0-F592-5F89-C3A555F43470}"/>
              </a:ext>
            </a:extLst>
          </p:cNvPr>
          <p:cNvSpPr/>
          <p:nvPr/>
        </p:nvSpPr>
        <p:spPr>
          <a:xfrm flipH="1">
            <a:off x="3567460" y="1134455"/>
            <a:ext cx="153824" cy="58966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dirty="0">
              <a:solidFill>
                <a:srgbClr val="333333"/>
              </a:solidFill>
              <a:latin typeface="Arial"/>
            </a:endParaRPr>
          </a:p>
        </p:txBody>
      </p:sp>
    </p:spTree>
    <p:extLst>
      <p:ext uri="{BB962C8B-B14F-4D97-AF65-F5344CB8AC3E}">
        <p14:creationId xmlns:p14="http://schemas.microsoft.com/office/powerpoint/2010/main" val="4032792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4" y="204787"/>
            <a:ext cx="5197328" cy="871538"/>
          </a:xfrm>
        </p:spPr>
        <p:txBody>
          <a:bodyPr wrap="square" anchor="ctr">
            <a:normAutofit fontScale="90000"/>
          </a:bodyPr>
          <a:lstStyle/>
          <a:p>
            <a:r>
              <a:rPr lang="en-US" dirty="0"/>
              <a:t>Reversing ISAACWiper (_Start@4)</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29</a:t>
            </a:fld>
            <a:endParaRPr lang="en-US" altLang="en-US">
              <a:latin typeface="Arial"/>
              <a:ea typeface="+mn-ea"/>
            </a:endParaRPr>
          </a:p>
        </p:txBody>
      </p:sp>
      <p:pic>
        <p:nvPicPr>
          <p:cNvPr id="6" name="Picture 5" descr="Text, application, whiteboard&#10;&#10;Description automatically generated">
            <a:extLst>
              <a:ext uri="{FF2B5EF4-FFF2-40B4-BE49-F238E27FC236}">
                <a16:creationId xmlns:a16="http://schemas.microsoft.com/office/drawing/2014/main" id="{72A27334-D3F5-2137-17B8-8A745F97A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28" y="1202397"/>
            <a:ext cx="2179148" cy="2114846"/>
          </a:xfrm>
          <a:prstGeom prst="rect">
            <a:avLst/>
          </a:prstGeom>
          <a:ln>
            <a:solidFill>
              <a:srgbClr val="FF0000"/>
            </a:solidFill>
          </a:ln>
        </p:spPr>
      </p:pic>
      <p:sp>
        <p:nvSpPr>
          <p:cNvPr id="9" name="Arrow: Right 8">
            <a:extLst>
              <a:ext uri="{FF2B5EF4-FFF2-40B4-BE49-F238E27FC236}">
                <a16:creationId xmlns:a16="http://schemas.microsoft.com/office/drawing/2014/main" id="{CE7C1D28-F106-B4F8-C6D1-EB91ED7295E8}"/>
              </a:ext>
            </a:extLst>
          </p:cNvPr>
          <p:cNvSpPr/>
          <p:nvPr/>
        </p:nvSpPr>
        <p:spPr>
          <a:xfrm flipH="1">
            <a:off x="1541207" y="220187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1" name="Arrow: Right 10">
            <a:extLst>
              <a:ext uri="{FF2B5EF4-FFF2-40B4-BE49-F238E27FC236}">
                <a16:creationId xmlns:a16="http://schemas.microsoft.com/office/drawing/2014/main" id="{2D164660-154F-C88F-0D32-20A4DE353DB6}"/>
              </a:ext>
            </a:extLst>
          </p:cNvPr>
          <p:cNvSpPr/>
          <p:nvPr/>
        </p:nvSpPr>
        <p:spPr>
          <a:xfrm flipH="1">
            <a:off x="974131" y="240576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18" name="Picture 17" descr="Text&#10;&#10;Description automatically generated">
            <a:extLst>
              <a:ext uri="{FF2B5EF4-FFF2-40B4-BE49-F238E27FC236}">
                <a16:creationId xmlns:a16="http://schemas.microsoft.com/office/drawing/2014/main" id="{C3307280-1452-4FD7-D9F7-205CF7F50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29" y="3563055"/>
            <a:ext cx="4794125" cy="728765"/>
          </a:xfrm>
          <a:prstGeom prst="rect">
            <a:avLst/>
          </a:prstGeom>
          <a:ln>
            <a:solidFill>
              <a:srgbClr val="FF0000"/>
            </a:solidFill>
          </a:ln>
        </p:spPr>
      </p:pic>
      <p:sp>
        <p:nvSpPr>
          <p:cNvPr id="26" name="TextBox 25">
            <a:extLst>
              <a:ext uri="{FF2B5EF4-FFF2-40B4-BE49-F238E27FC236}">
                <a16:creationId xmlns:a16="http://schemas.microsoft.com/office/drawing/2014/main" id="{91F5ADA5-C3FA-DCB3-49E1-A1C3EE1D6EB7}"/>
              </a:ext>
            </a:extLst>
          </p:cNvPr>
          <p:cNvSpPr txBox="1"/>
          <p:nvPr/>
        </p:nvSpPr>
        <p:spPr>
          <a:xfrm>
            <a:off x="239660" y="4547835"/>
            <a:ext cx="7848356" cy="230832"/>
          </a:xfrm>
          <a:prstGeom prst="rect">
            <a:avLst/>
          </a:prstGeom>
          <a:noFill/>
        </p:spPr>
        <p:txBody>
          <a:bodyPr wrap="square">
            <a:spAutoFit/>
          </a:bodyPr>
          <a:lstStyle/>
          <a:p>
            <a:pPr marL="57146" defTabSz="457178">
              <a:spcBef>
                <a:spcPct val="20000"/>
              </a:spcBef>
              <a:buClr>
                <a:srgbClr val="A6A6A6"/>
              </a:buClr>
              <a:defRPr/>
            </a:pPr>
            <a:r>
              <a:rPr lang="en-US" sz="900" dirty="0">
                <a:solidFill>
                  <a:srgbClr val="333333"/>
                </a:solidFill>
                <a:latin typeface="Arial"/>
                <a:cs typeface="+mn-cs"/>
                <a:sym typeface="Wingdings" panose="05000000000000000000" pitchFamily="2" charset="2"/>
              </a:rPr>
              <a:t>Reference: https://learn.microsoft.com/en-us/windows/win32/api/winuser/nf-winuser-exitwindowsex</a:t>
            </a:r>
          </a:p>
        </p:txBody>
      </p:sp>
      <p:cxnSp>
        <p:nvCxnSpPr>
          <p:cNvPr id="29" name="Connector: Elbow 28">
            <a:extLst>
              <a:ext uri="{FF2B5EF4-FFF2-40B4-BE49-F238E27FC236}">
                <a16:creationId xmlns:a16="http://schemas.microsoft.com/office/drawing/2014/main" id="{99DD1078-7863-9DAB-030D-85E38B23F5A7}"/>
              </a:ext>
            </a:extLst>
          </p:cNvPr>
          <p:cNvCxnSpPr>
            <a:endCxn id="18" idx="0"/>
          </p:cNvCxnSpPr>
          <p:nvPr/>
        </p:nvCxnSpPr>
        <p:spPr>
          <a:xfrm rot="16200000" flipH="1">
            <a:off x="2038196" y="2915858"/>
            <a:ext cx="1076477" cy="217916"/>
          </a:xfrm>
          <a:prstGeom prst="bentConnector3">
            <a:avLst>
              <a:gd name="adj1" fmla="val 268"/>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35" name="Diagram 34">
            <a:extLst>
              <a:ext uri="{FF2B5EF4-FFF2-40B4-BE49-F238E27FC236}">
                <a16:creationId xmlns:a16="http://schemas.microsoft.com/office/drawing/2014/main" id="{1D68400C-0EB6-BA35-6219-70D93AC7F025}"/>
              </a:ext>
            </a:extLst>
          </p:cNvPr>
          <p:cNvGraphicFramePr/>
          <p:nvPr/>
        </p:nvGraphicFramePr>
        <p:xfrm>
          <a:off x="3859194" y="607741"/>
          <a:ext cx="3816391" cy="28273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8151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66871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4429D5FF-6F6B-E591-E391-B65DF18EA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080" y="204788"/>
            <a:ext cx="1817718" cy="1853982"/>
          </a:xfrm>
          <a:prstGeom prst="rect">
            <a:avLst/>
          </a:prstGeom>
          <a:ln>
            <a:solidFill>
              <a:srgbClr val="FF0000"/>
            </a:solidFill>
          </a:ln>
        </p:spPr>
      </p:pic>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3" y="204787"/>
            <a:ext cx="3618480" cy="871538"/>
          </a:xfrm>
        </p:spPr>
        <p:txBody>
          <a:bodyPr wrap="square" anchor="b">
            <a:normAutofit fontScale="90000"/>
          </a:bodyPr>
          <a:lstStyle/>
          <a:p>
            <a:r>
              <a:rPr lang="en-US" dirty="0"/>
              <a:t>Reversing ISAACWiper (Symbolic Constants)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30</a:t>
            </a:fld>
            <a:endParaRPr lang="en-US" altLang="en-US">
              <a:latin typeface="Arial"/>
              <a:ea typeface="+mn-ea"/>
            </a:endParaRPr>
          </a:p>
        </p:txBody>
      </p:sp>
      <p:sp>
        <p:nvSpPr>
          <p:cNvPr id="11" name="Arrow: Right 10">
            <a:extLst>
              <a:ext uri="{FF2B5EF4-FFF2-40B4-BE49-F238E27FC236}">
                <a16:creationId xmlns:a16="http://schemas.microsoft.com/office/drawing/2014/main" id="{2D164660-154F-C88F-0D32-20A4DE353DB6}"/>
              </a:ext>
            </a:extLst>
          </p:cNvPr>
          <p:cNvSpPr/>
          <p:nvPr/>
        </p:nvSpPr>
        <p:spPr>
          <a:xfrm flipH="1">
            <a:off x="5071607" y="135885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20" name="Picture 19" descr="Text, whiteboard&#10;&#10;Description automatically generated">
            <a:extLst>
              <a:ext uri="{FF2B5EF4-FFF2-40B4-BE49-F238E27FC236}">
                <a16:creationId xmlns:a16="http://schemas.microsoft.com/office/drawing/2014/main" id="{E4CDFD0E-A58A-EB88-F351-A6B27BA8A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643" y="193990"/>
            <a:ext cx="1800476" cy="1864779"/>
          </a:xfrm>
          <a:prstGeom prst="rect">
            <a:avLst/>
          </a:prstGeom>
          <a:ln>
            <a:solidFill>
              <a:srgbClr val="FF0000"/>
            </a:solidFill>
          </a:ln>
        </p:spPr>
      </p:pic>
      <p:pic>
        <p:nvPicPr>
          <p:cNvPr id="22" name="Picture 21" descr="Graphical user interface, application&#10;&#10;Description automatically generated">
            <a:extLst>
              <a:ext uri="{FF2B5EF4-FFF2-40B4-BE49-F238E27FC236}">
                <a16:creationId xmlns:a16="http://schemas.microsoft.com/office/drawing/2014/main" id="{3CAE007B-7E53-7201-9AF0-3E3D4E277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12" y="1307783"/>
            <a:ext cx="3725444" cy="2496684"/>
          </a:xfrm>
          <a:prstGeom prst="rect">
            <a:avLst/>
          </a:prstGeom>
          <a:ln>
            <a:solidFill>
              <a:srgbClr val="FF0000"/>
            </a:solidFill>
          </a:ln>
        </p:spPr>
      </p:pic>
      <p:sp>
        <p:nvSpPr>
          <p:cNvPr id="23" name="Arrow: Right 22">
            <a:extLst>
              <a:ext uri="{FF2B5EF4-FFF2-40B4-BE49-F238E27FC236}">
                <a16:creationId xmlns:a16="http://schemas.microsoft.com/office/drawing/2014/main" id="{81DD22D7-9BC0-3984-B1B4-B2E66A5957A2}"/>
              </a:ext>
            </a:extLst>
          </p:cNvPr>
          <p:cNvSpPr/>
          <p:nvPr/>
        </p:nvSpPr>
        <p:spPr>
          <a:xfrm>
            <a:off x="6497853" y="1071412"/>
            <a:ext cx="390736" cy="23637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5" name="Picture 4" descr="Graphical user interface, application, Word&#10;&#10;Description automatically generated">
            <a:extLst>
              <a:ext uri="{FF2B5EF4-FFF2-40B4-BE49-F238E27FC236}">
                <a16:creationId xmlns:a16="http://schemas.microsoft.com/office/drawing/2014/main" id="{3F8CD56E-9024-579C-AAA1-FB90C9FD9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5683" y="2628811"/>
            <a:ext cx="4844339" cy="1563244"/>
          </a:xfrm>
          <a:prstGeom prst="rect">
            <a:avLst/>
          </a:prstGeom>
          <a:ln>
            <a:solidFill>
              <a:srgbClr val="FF0000"/>
            </a:solidFill>
          </a:ln>
        </p:spPr>
      </p:pic>
      <p:sp>
        <p:nvSpPr>
          <p:cNvPr id="12" name="Arrow: Right 11">
            <a:extLst>
              <a:ext uri="{FF2B5EF4-FFF2-40B4-BE49-F238E27FC236}">
                <a16:creationId xmlns:a16="http://schemas.microsoft.com/office/drawing/2014/main" id="{513D7F42-C02B-257C-48A1-3E610331FADD}"/>
              </a:ext>
            </a:extLst>
          </p:cNvPr>
          <p:cNvSpPr/>
          <p:nvPr/>
        </p:nvSpPr>
        <p:spPr>
          <a:xfrm flipH="1">
            <a:off x="7971807" y="1307784"/>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3" name="Arrow: Right 12">
            <a:extLst>
              <a:ext uri="{FF2B5EF4-FFF2-40B4-BE49-F238E27FC236}">
                <a16:creationId xmlns:a16="http://schemas.microsoft.com/office/drawing/2014/main" id="{03CA159A-A811-D47D-5B63-7439BB56ED7B}"/>
              </a:ext>
            </a:extLst>
          </p:cNvPr>
          <p:cNvSpPr/>
          <p:nvPr/>
        </p:nvSpPr>
        <p:spPr>
          <a:xfrm flipH="1">
            <a:off x="3677147" y="3294538"/>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4" name="Arrow: Right 13">
            <a:extLst>
              <a:ext uri="{FF2B5EF4-FFF2-40B4-BE49-F238E27FC236}">
                <a16:creationId xmlns:a16="http://schemas.microsoft.com/office/drawing/2014/main" id="{1EA5C98B-08E5-620F-91CB-4ED805B28F63}"/>
              </a:ext>
            </a:extLst>
          </p:cNvPr>
          <p:cNvSpPr/>
          <p:nvPr/>
        </p:nvSpPr>
        <p:spPr>
          <a:xfrm flipH="1">
            <a:off x="2168751" y="2970811"/>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05B2C5FA-3D54-D77D-FB87-251D906738D1}"/>
              </a:ext>
            </a:extLst>
          </p:cNvPr>
          <p:cNvSpPr/>
          <p:nvPr/>
        </p:nvSpPr>
        <p:spPr>
          <a:xfrm>
            <a:off x="3919255" y="3838016"/>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312145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evice&#10;&#10;Description automatically generated">
            <a:extLst>
              <a:ext uri="{FF2B5EF4-FFF2-40B4-BE49-F238E27FC236}">
                <a16:creationId xmlns:a16="http://schemas.microsoft.com/office/drawing/2014/main" id="{5BEFDB5E-4351-0C94-93C5-CE57D6FEB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418" y="107158"/>
            <a:ext cx="1714100" cy="4822723"/>
          </a:xfrm>
          <a:prstGeom prst="rect">
            <a:avLst/>
          </a:prstGeom>
          <a:ln>
            <a:solidFill>
              <a:srgbClr val="FF0000"/>
            </a:solidFill>
          </a:ln>
        </p:spPr>
      </p:pic>
      <p:pic>
        <p:nvPicPr>
          <p:cNvPr id="6" name="Picture 5" descr="A picture containing calendar&#10;&#10;Description automatically generated">
            <a:extLst>
              <a:ext uri="{FF2B5EF4-FFF2-40B4-BE49-F238E27FC236}">
                <a16:creationId xmlns:a16="http://schemas.microsoft.com/office/drawing/2014/main" id="{55B93C2D-CFB9-4EF7-FCEE-F6E3C369C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1942"/>
            <a:ext cx="1650635" cy="5004029"/>
          </a:xfrm>
          <a:prstGeom prst="rect">
            <a:avLst/>
          </a:prstGeom>
          <a:ln>
            <a:solidFill>
              <a:srgbClr val="FF0000"/>
            </a:solidFill>
          </a:ln>
        </p:spPr>
      </p:pic>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3" y="204787"/>
            <a:ext cx="3423097" cy="871538"/>
          </a:xfrm>
        </p:spPr>
        <p:txBody>
          <a:bodyPr wrap="square" anchor="b">
            <a:normAutofit fontScale="90000"/>
          </a:bodyPr>
          <a:lstStyle/>
          <a:p>
            <a:pPr algn="ctr"/>
            <a:r>
              <a:rPr lang="en-US" dirty="0"/>
              <a:t>Reversing ISAACWiper (2500)</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31</a:t>
            </a:fld>
            <a:endParaRPr lang="en-US" altLang="en-US">
              <a:latin typeface="Arial"/>
              <a:ea typeface="+mn-ea"/>
            </a:endParaRPr>
          </a:p>
        </p:txBody>
      </p:sp>
      <p:sp>
        <p:nvSpPr>
          <p:cNvPr id="12" name="Arrow: Right 11">
            <a:extLst>
              <a:ext uri="{FF2B5EF4-FFF2-40B4-BE49-F238E27FC236}">
                <a16:creationId xmlns:a16="http://schemas.microsoft.com/office/drawing/2014/main" id="{513D7F42-C02B-257C-48A1-3E610331FADD}"/>
              </a:ext>
            </a:extLst>
          </p:cNvPr>
          <p:cNvSpPr/>
          <p:nvPr/>
        </p:nvSpPr>
        <p:spPr>
          <a:xfrm flipH="1">
            <a:off x="5473180" y="447048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05B2C5FA-3D54-D77D-FB87-251D906738D1}"/>
              </a:ext>
            </a:extLst>
          </p:cNvPr>
          <p:cNvSpPr/>
          <p:nvPr/>
        </p:nvSpPr>
        <p:spPr>
          <a:xfrm>
            <a:off x="7755315" y="213620"/>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8" name="Arrow: Right 17">
            <a:extLst>
              <a:ext uri="{FF2B5EF4-FFF2-40B4-BE49-F238E27FC236}">
                <a16:creationId xmlns:a16="http://schemas.microsoft.com/office/drawing/2014/main" id="{1C07D5F4-1548-6D5C-9910-4B552260E3C6}"/>
              </a:ext>
            </a:extLst>
          </p:cNvPr>
          <p:cNvSpPr/>
          <p:nvPr/>
        </p:nvSpPr>
        <p:spPr>
          <a:xfrm>
            <a:off x="4433161" y="31942"/>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19" name="Picture 18" descr="Text, whiteboard&#10;&#10;Description automatically generated">
            <a:extLst>
              <a:ext uri="{FF2B5EF4-FFF2-40B4-BE49-F238E27FC236}">
                <a16:creationId xmlns:a16="http://schemas.microsoft.com/office/drawing/2014/main" id="{0A899284-4F1C-2090-A027-89241A95A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513" y="1831061"/>
            <a:ext cx="1800476" cy="1864779"/>
          </a:xfrm>
          <a:prstGeom prst="rect">
            <a:avLst/>
          </a:prstGeom>
          <a:ln>
            <a:solidFill>
              <a:srgbClr val="FF0000"/>
            </a:solidFill>
          </a:ln>
        </p:spPr>
      </p:pic>
      <p:sp>
        <p:nvSpPr>
          <p:cNvPr id="21" name="Arrow: Right 20">
            <a:extLst>
              <a:ext uri="{FF2B5EF4-FFF2-40B4-BE49-F238E27FC236}">
                <a16:creationId xmlns:a16="http://schemas.microsoft.com/office/drawing/2014/main" id="{175454A8-291A-598E-6767-13D25BF3AF11}"/>
              </a:ext>
            </a:extLst>
          </p:cNvPr>
          <p:cNvSpPr/>
          <p:nvPr/>
        </p:nvSpPr>
        <p:spPr>
          <a:xfrm>
            <a:off x="3647618" y="2571751"/>
            <a:ext cx="465363" cy="37695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5" name="Rectangle 24">
            <a:extLst>
              <a:ext uri="{FF2B5EF4-FFF2-40B4-BE49-F238E27FC236}">
                <a16:creationId xmlns:a16="http://schemas.microsoft.com/office/drawing/2014/main" id="{23D70E5A-418E-5A04-456D-5C981C516C4A}"/>
              </a:ext>
            </a:extLst>
          </p:cNvPr>
          <p:cNvSpPr/>
          <p:nvPr/>
        </p:nvSpPr>
        <p:spPr>
          <a:xfrm>
            <a:off x="1268512" y="2760229"/>
            <a:ext cx="1063208" cy="1068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621072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3" y="204787"/>
            <a:ext cx="3423097" cy="871538"/>
          </a:xfrm>
        </p:spPr>
        <p:txBody>
          <a:bodyPr wrap="square" anchor="b">
            <a:normAutofit fontScale="90000"/>
          </a:bodyPr>
          <a:lstStyle/>
          <a:p>
            <a:pPr algn="ctr"/>
            <a:r>
              <a:rPr lang="en-US" dirty="0"/>
              <a:t>Reversing ISAACWiper (4A80)</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32</a:t>
            </a:fld>
            <a:endParaRPr lang="en-US" altLang="en-US">
              <a:latin typeface="Arial"/>
              <a:ea typeface="+mn-ea"/>
            </a:endParaRPr>
          </a:p>
        </p:txBody>
      </p:sp>
      <p:sp>
        <p:nvSpPr>
          <p:cNvPr id="12" name="Arrow: Right 11">
            <a:extLst>
              <a:ext uri="{FF2B5EF4-FFF2-40B4-BE49-F238E27FC236}">
                <a16:creationId xmlns:a16="http://schemas.microsoft.com/office/drawing/2014/main" id="{513D7F42-C02B-257C-48A1-3E610331FADD}"/>
              </a:ext>
            </a:extLst>
          </p:cNvPr>
          <p:cNvSpPr/>
          <p:nvPr/>
        </p:nvSpPr>
        <p:spPr>
          <a:xfrm flipH="1">
            <a:off x="8218075" y="1229045"/>
            <a:ext cx="138839" cy="11589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5" name="Picture 4" descr="Text&#10;&#10;Description automatically generated">
            <a:extLst>
              <a:ext uri="{FF2B5EF4-FFF2-40B4-BE49-F238E27FC236}">
                <a16:creationId xmlns:a16="http://schemas.microsoft.com/office/drawing/2014/main" id="{BCFBC7C8-73A9-F8D2-F42E-5B98B0E48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929" y="139471"/>
            <a:ext cx="3336597" cy="2179148"/>
          </a:xfrm>
          <a:prstGeom prst="rect">
            <a:avLst/>
          </a:prstGeom>
          <a:ln>
            <a:solidFill>
              <a:srgbClr val="FF0000"/>
            </a:solidFill>
          </a:ln>
        </p:spPr>
      </p:pic>
      <p:pic>
        <p:nvPicPr>
          <p:cNvPr id="9" name="Picture 8" descr="Graphical user interface, text, application, email&#10;&#10;Description automatically generated">
            <a:extLst>
              <a:ext uri="{FF2B5EF4-FFF2-40B4-BE49-F238E27FC236}">
                <a16:creationId xmlns:a16="http://schemas.microsoft.com/office/drawing/2014/main" id="{27DB8C25-5811-A475-5E3C-86F65BE7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29" y="2479578"/>
            <a:ext cx="3339008" cy="2312173"/>
          </a:xfrm>
          <a:prstGeom prst="rect">
            <a:avLst/>
          </a:prstGeom>
          <a:ln>
            <a:solidFill>
              <a:srgbClr val="FF0000"/>
            </a:solidFill>
          </a:ln>
        </p:spPr>
      </p:pic>
      <p:sp>
        <p:nvSpPr>
          <p:cNvPr id="11" name="Arrow: Right 10">
            <a:extLst>
              <a:ext uri="{FF2B5EF4-FFF2-40B4-BE49-F238E27FC236}">
                <a16:creationId xmlns:a16="http://schemas.microsoft.com/office/drawing/2014/main" id="{1D7B6308-15EE-6B07-F58D-D1FC239D197E}"/>
              </a:ext>
            </a:extLst>
          </p:cNvPr>
          <p:cNvSpPr/>
          <p:nvPr/>
        </p:nvSpPr>
        <p:spPr>
          <a:xfrm>
            <a:off x="4975720" y="451871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3" name="Arrow: Right 12">
            <a:extLst>
              <a:ext uri="{FF2B5EF4-FFF2-40B4-BE49-F238E27FC236}">
                <a16:creationId xmlns:a16="http://schemas.microsoft.com/office/drawing/2014/main" id="{8AC82C71-97EE-D65B-88EE-2E2D7FCCE976}"/>
              </a:ext>
            </a:extLst>
          </p:cNvPr>
          <p:cNvSpPr/>
          <p:nvPr/>
        </p:nvSpPr>
        <p:spPr>
          <a:xfrm flipH="1">
            <a:off x="6444441" y="255073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14" name="Picture 13" descr="A picture containing calendar&#10;&#10;Description automatically generated">
            <a:extLst>
              <a:ext uri="{FF2B5EF4-FFF2-40B4-BE49-F238E27FC236}">
                <a16:creationId xmlns:a16="http://schemas.microsoft.com/office/drawing/2014/main" id="{69E89E3E-CDE9-4F84-6347-6F41397012C8}"/>
              </a:ext>
            </a:extLst>
          </p:cNvPr>
          <p:cNvPicPr>
            <a:picLocks noChangeAspect="1"/>
          </p:cNvPicPr>
          <p:nvPr/>
        </p:nvPicPr>
        <p:blipFill rotWithShape="1">
          <a:blip r:embed="rId4">
            <a:extLst>
              <a:ext uri="{28A0092B-C50C-407E-A947-70E740481C1C}">
                <a14:useLocalDpi xmlns:a14="http://schemas.microsoft.com/office/drawing/2010/main" val="0"/>
              </a:ext>
            </a:extLst>
          </a:blip>
          <a:srcRect t="71220"/>
          <a:stretch/>
        </p:blipFill>
        <p:spPr>
          <a:xfrm>
            <a:off x="887709" y="2154739"/>
            <a:ext cx="1650635" cy="1440181"/>
          </a:xfrm>
          <a:prstGeom prst="rect">
            <a:avLst/>
          </a:prstGeom>
          <a:ln>
            <a:solidFill>
              <a:srgbClr val="FF0000"/>
            </a:solidFill>
          </a:ln>
        </p:spPr>
      </p:pic>
      <p:sp>
        <p:nvSpPr>
          <p:cNvPr id="15" name="Rectangle 14">
            <a:extLst>
              <a:ext uri="{FF2B5EF4-FFF2-40B4-BE49-F238E27FC236}">
                <a16:creationId xmlns:a16="http://schemas.microsoft.com/office/drawing/2014/main" id="{F30DECE2-0496-9845-8165-4DA2DCA17E6D}"/>
              </a:ext>
            </a:extLst>
          </p:cNvPr>
          <p:cNvSpPr/>
          <p:nvPr/>
        </p:nvSpPr>
        <p:spPr>
          <a:xfrm>
            <a:off x="942063" y="3030794"/>
            <a:ext cx="854290"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7" name="Arrow: Right 16">
            <a:extLst>
              <a:ext uri="{FF2B5EF4-FFF2-40B4-BE49-F238E27FC236}">
                <a16:creationId xmlns:a16="http://schemas.microsoft.com/office/drawing/2014/main" id="{F3D7371E-B8B4-53BB-8460-9E6DA7B49A95}"/>
              </a:ext>
            </a:extLst>
          </p:cNvPr>
          <p:cNvSpPr/>
          <p:nvPr/>
        </p:nvSpPr>
        <p:spPr>
          <a:xfrm>
            <a:off x="3467954" y="2478733"/>
            <a:ext cx="465363" cy="37695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783882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5187785" y="244081"/>
            <a:ext cx="3572756" cy="871538"/>
          </a:xfrm>
        </p:spPr>
        <p:txBody>
          <a:bodyPr wrap="square" anchor="b">
            <a:normAutofit fontScale="90000"/>
          </a:bodyPr>
          <a:lstStyle/>
          <a:p>
            <a:pPr algn="ctr"/>
            <a:r>
              <a:rPr lang="en-US" dirty="0"/>
              <a:t>Reversing ISAACWiper (2500 DBG Strings)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33</a:t>
            </a:fld>
            <a:endParaRPr lang="en-US" altLang="en-US">
              <a:latin typeface="Arial"/>
              <a:ea typeface="+mn-ea"/>
            </a:endParaRPr>
          </a:p>
        </p:txBody>
      </p:sp>
      <p:pic>
        <p:nvPicPr>
          <p:cNvPr id="16" name="Picture 15" descr="Text&#10;&#10;Description automatically generated">
            <a:extLst>
              <a:ext uri="{FF2B5EF4-FFF2-40B4-BE49-F238E27FC236}">
                <a16:creationId xmlns:a16="http://schemas.microsoft.com/office/drawing/2014/main" id="{F8E24403-8D6F-BEC5-8B27-36F44B3C83CC}"/>
              </a:ext>
            </a:extLst>
          </p:cNvPr>
          <p:cNvPicPr>
            <a:picLocks noChangeAspect="1"/>
          </p:cNvPicPr>
          <p:nvPr/>
        </p:nvPicPr>
        <p:blipFill rotWithShape="1">
          <a:blip r:embed="rId2">
            <a:extLst>
              <a:ext uri="{28A0092B-C50C-407E-A947-70E740481C1C}">
                <a14:useLocalDpi xmlns:a14="http://schemas.microsoft.com/office/drawing/2010/main" val="0"/>
              </a:ext>
            </a:extLst>
          </a:blip>
          <a:srcRect t="13708"/>
          <a:stretch/>
        </p:blipFill>
        <p:spPr>
          <a:xfrm>
            <a:off x="383460" y="244081"/>
            <a:ext cx="4159384" cy="4438419"/>
          </a:xfrm>
          <a:prstGeom prst="rect">
            <a:avLst/>
          </a:prstGeom>
          <a:ln>
            <a:solidFill>
              <a:srgbClr val="FF0000"/>
            </a:solidFill>
          </a:ln>
        </p:spPr>
      </p:pic>
      <p:pic>
        <p:nvPicPr>
          <p:cNvPr id="18" name="Picture 17" descr="Text&#10;&#10;Description automatically generated">
            <a:extLst>
              <a:ext uri="{FF2B5EF4-FFF2-40B4-BE49-F238E27FC236}">
                <a16:creationId xmlns:a16="http://schemas.microsoft.com/office/drawing/2014/main" id="{4DD97604-93F4-D8B5-E343-6D32BD75E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127" y="1850131"/>
            <a:ext cx="3722414" cy="1443239"/>
          </a:xfrm>
          <a:prstGeom prst="rect">
            <a:avLst/>
          </a:prstGeom>
          <a:ln>
            <a:solidFill>
              <a:srgbClr val="FF0000"/>
            </a:solidFill>
          </a:ln>
        </p:spPr>
      </p:pic>
      <p:sp>
        <p:nvSpPr>
          <p:cNvPr id="19" name="Arrow: Right 18">
            <a:extLst>
              <a:ext uri="{FF2B5EF4-FFF2-40B4-BE49-F238E27FC236}">
                <a16:creationId xmlns:a16="http://schemas.microsoft.com/office/drawing/2014/main" id="{B175D382-62F7-9A48-E593-5C147D26A4DB}"/>
              </a:ext>
            </a:extLst>
          </p:cNvPr>
          <p:cNvSpPr/>
          <p:nvPr/>
        </p:nvSpPr>
        <p:spPr>
          <a:xfrm flipH="1">
            <a:off x="2188057" y="24408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Arrow: Right 19">
            <a:extLst>
              <a:ext uri="{FF2B5EF4-FFF2-40B4-BE49-F238E27FC236}">
                <a16:creationId xmlns:a16="http://schemas.microsoft.com/office/drawing/2014/main" id="{B5ACF68D-0FE8-5B7D-851C-066B7F6AC9A2}"/>
              </a:ext>
            </a:extLst>
          </p:cNvPr>
          <p:cNvSpPr/>
          <p:nvPr/>
        </p:nvSpPr>
        <p:spPr>
          <a:xfrm flipH="1">
            <a:off x="2727847" y="62161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1" name="Arrow: Right 20">
            <a:extLst>
              <a:ext uri="{FF2B5EF4-FFF2-40B4-BE49-F238E27FC236}">
                <a16:creationId xmlns:a16="http://schemas.microsoft.com/office/drawing/2014/main" id="{93093735-C3A8-1345-62E3-8366BB5B78D0}"/>
              </a:ext>
            </a:extLst>
          </p:cNvPr>
          <p:cNvSpPr/>
          <p:nvPr/>
        </p:nvSpPr>
        <p:spPr>
          <a:xfrm flipH="1">
            <a:off x="2803456" y="242016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2" name="Arrow: Right 21">
            <a:extLst>
              <a:ext uri="{FF2B5EF4-FFF2-40B4-BE49-F238E27FC236}">
                <a16:creationId xmlns:a16="http://schemas.microsoft.com/office/drawing/2014/main" id="{2628FBA2-5695-5E81-5C6F-40C560E5C099}"/>
              </a:ext>
            </a:extLst>
          </p:cNvPr>
          <p:cNvSpPr/>
          <p:nvPr/>
        </p:nvSpPr>
        <p:spPr>
          <a:xfrm flipH="1">
            <a:off x="2718794" y="339867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3" name="Arrow: Right 22">
            <a:extLst>
              <a:ext uri="{FF2B5EF4-FFF2-40B4-BE49-F238E27FC236}">
                <a16:creationId xmlns:a16="http://schemas.microsoft.com/office/drawing/2014/main" id="{CD085CD7-9DFA-91C2-DBD4-D3D6E8C82315}"/>
              </a:ext>
            </a:extLst>
          </p:cNvPr>
          <p:cNvSpPr/>
          <p:nvPr/>
        </p:nvSpPr>
        <p:spPr>
          <a:xfrm flipH="1">
            <a:off x="2896276" y="355869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4" name="Arrow: Right 23">
            <a:extLst>
              <a:ext uri="{FF2B5EF4-FFF2-40B4-BE49-F238E27FC236}">
                <a16:creationId xmlns:a16="http://schemas.microsoft.com/office/drawing/2014/main" id="{14740B97-7182-B65E-778C-5102B9D269C2}"/>
              </a:ext>
            </a:extLst>
          </p:cNvPr>
          <p:cNvSpPr/>
          <p:nvPr/>
        </p:nvSpPr>
        <p:spPr>
          <a:xfrm flipH="1">
            <a:off x="2937274" y="144165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5" name="Arrow: Right 24">
            <a:extLst>
              <a:ext uri="{FF2B5EF4-FFF2-40B4-BE49-F238E27FC236}">
                <a16:creationId xmlns:a16="http://schemas.microsoft.com/office/drawing/2014/main" id="{809D916A-7368-F045-CEC1-E5B18B91D472}"/>
              </a:ext>
            </a:extLst>
          </p:cNvPr>
          <p:cNvSpPr/>
          <p:nvPr/>
        </p:nvSpPr>
        <p:spPr>
          <a:xfrm flipH="1">
            <a:off x="2750903" y="128163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6" name="Arrow: Right 25">
            <a:extLst>
              <a:ext uri="{FF2B5EF4-FFF2-40B4-BE49-F238E27FC236}">
                <a16:creationId xmlns:a16="http://schemas.microsoft.com/office/drawing/2014/main" id="{4C03BD60-0B7F-56F1-1B7A-8328F3050521}"/>
              </a:ext>
            </a:extLst>
          </p:cNvPr>
          <p:cNvSpPr/>
          <p:nvPr/>
        </p:nvSpPr>
        <p:spPr>
          <a:xfrm flipH="1">
            <a:off x="8667919" y="2548556"/>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7" name="Arrow: Right 26">
            <a:extLst>
              <a:ext uri="{FF2B5EF4-FFF2-40B4-BE49-F238E27FC236}">
                <a16:creationId xmlns:a16="http://schemas.microsoft.com/office/drawing/2014/main" id="{7B4CB4FC-A7AF-BE9A-F27A-00075D2A4016}"/>
              </a:ext>
            </a:extLst>
          </p:cNvPr>
          <p:cNvSpPr/>
          <p:nvPr/>
        </p:nvSpPr>
        <p:spPr>
          <a:xfrm flipH="1">
            <a:off x="2803456" y="437718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8" name="Arrow: Right 27">
            <a:extLst>
              <a:ext uri="{FF2B5EF4-FFF2-40B4-BE49-F238E27FC236}">
                <a16:creationId xmlns:a16="http://schemas.microsoft.com/office/drawing/2014/main" id="{8C86C022-47FD-BD4C-F099-EF04417CD021}"/>
              </a:ext>
            </a:extLst>
          </p:cNvPr>
          <p:cNvSpPr/>
          <p:nvPr/>
        </p:nvSpPr>
        <p:spPr>
          <a:xfrm flipH="1">
            <a:off x="1802778" y="160974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9" name="Arrow: Right 28">
            <a:extLst>
              <a:ext uri="{FF2B5EF4-FFF2-40B4-BE49-F238E27FC236}">
                <a16:creationId xmlns:a16="http://schemas.microsoft.com/office/drawing/2014/main" id="{B205C472-A184-D57B-0E2B-2FD45E3FA305}"/>
              </a:ext>
            </a:extLst>
          </p:cNvPr>
          <p:cNvSpPr/>
          <p:nvPr/>
        </p:nvSpPr>
        <p:spPr>
          <a:xfrm flipH="1">
            <a:off x="1942213" y="2594212"/>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0" name="Rectangle 29">
            <a:extLst>
              <a:ext uri="{FF2B5EF4-FFF2-40B4-BE49-F238E27FC236}">
                <a16:creationId xmlns:a16="http://schemas.microsoft.com/office/drawing/2014/main" id="{28AED4A7-EA57-D497-9FE1-488088CF589C}"/>
              </a:ext>
            </a:extLst>
          </p:cNvPr>
          <p:cNvSpPr/>
          <p:nvPr/>
        </p:nvSpPr>
        <p:spPr>
          <a:xfrm>
            <a:off x="986667" y="644368"/>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1" name="Rectangle 30">
            <a:extLst>
              <a:ext uri="{FF2B5EF4-FFF2-40B4-BE49-F238E27FC236}">
                <a16:creationId xmlns:a16="http://schemas.microsoft.com/office/drawing/2014/main" id="{B9E24BF1-7370-87B7-A9AC-0F260717EAF8}"/>
              </a:ext>
            </a:extLst>
          </p:cNvPr>
          <p:cNvSpPr/>
          <p:nvPr/>
        </p:nvSpPr>
        <p:spPr>
          <a:xfrm>
            <a:off x="5619324" y="2536643"/>
            <a:ext cx="623669" cy="960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2" name="Rectangle 31">
            <a:extLst>
              <a:ext uri="{FF2B5EF4-FFF2-40B4-BE49-F238E27FC236}">
                <a16:creationId xmlns:a16="http://schemas.microsoft.com/office/drawing/2014/main" id="{695F9F6A-49B2-5DA3-8800-769295DEF56D}"/>
              </a:ext>
            </a:extLst>
          </p:cNvPr>
          <p:cNvSpPr/>
          <p:nvPr/>
        </p:nvSpPr>
        <p:spPr>
          <a:xfrm>
            <a:off x="1019849" y="4394820"/>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3" name="Rectangle 32">
            <a:extLst>
              <a:ext uri="{FF2B5EF4-FFF2-40B4-BE49-F238E27FC236}">
                <a16:creationId xmlns:a16="http://schemas.microsoft.com/office/drawing/2014/main" id="{235EB05F-679F-2F35-9B9A-91DA53EA2FDE}"/>
              </a:ext>
            </a:extLst>
          </p:cNvPr>
          <p:cNvSpPr/>
          <p:nvPr/>
        </p:nvSpPr>
        <p:spPr>
          <a:xfrm>
            <a:off x="872881" y="3585813"/>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4" name="Rectangle 33">
            <a:extLst>
              <a:ext uri="{FF2B5EF4-FFF2-40B4-BE49-F238E27FC236}">
                <a16:creationId xmlns:a16="http://schemas.microsoft.com/office/drawing/2014/main" id="{D4FC9A0D-62EC-0EBA-D5FE-A50C6B4A3A23}"/>
              </a:ext>
            </a:extLst>
          </p:cNvPr>
          <p:cNvSpPr/>
          <p:nvPr/>
        </p:nvSpPr>
        <p:spPr>
          <a:xfrm>
            <a:off x="1058240" y="3412669"/>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5" name="Rectangle 34">
            <a:extLst>
              <a:ext uri="{FF2B5EF4-FFF2-40B4-BE49-F238E27FC236}">
                <a16:creationId xmlns:a16="http://schemas.microsoft.com/office/drawing/2014/main" id="{C620C396-CB85-7427-F9A0-0AFE8A417EF3}"/>
              </a:ext>
            </a:extLst>
          </p:cNvPr>
          <p:cNvSpPr/>
          <p:nvPr/>
        </p:nvSpPr>
        <p:spPr>
          <a:xfrm>
            <a:off x="1019850" y="2442148"/>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6" name="Rectangle 35">
            <a:extLst>
              <a:ext uri="{FF2B5EF4-FFF2-40B4-BE49-F238E27FC236}">
                <a16:creationId xmlns:a16="http://schemas.microsoft.com/office/drawing/2014/main" id="{EE87970D-E9FA-324D-DB14-0B83C4108D6D}"/>
              </a:ext>
            </a:extLst>
          </p:cNvPr>
          <p:cNvSpPr/>
          <p:nvPr/>
        </p:nvSpPr>
        <p:spPr>
          <a:xfrm>
            <a:off x="872881" y="1616155"/>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7" name="Rectangle 36">
            <a:extLst>
              <a:ext uri="{FF2B5EF4-FFF2-40B4-BE49-F238E27FC236}">
                <a16:creationId xmlns:a16="http://schemas.microsoft.com/office/drawing/2014/main" id="{430ECE8D-A883-0A2F-5180-086F06E057CD}"/>
              </a:ext>
            </a:extLst>
          </p:cNvPr>
          <p:cNvSpPr/>
          <p:nvPr/>
        </p:nvSpPr>
        <p:spPr>
          <a:xfrm>
            <a:off x="861305" y="1455649"/>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8" name="Rectangle 37">
            <a:extLst>
              <a:ext uri="{FF2B5EF4-FFF2-40B4-BE49-F238E27FC236}">
                <a16:creationId xmlns:a16="http://schemas.microsoft.com/office/drawing/2014/main" id="{2705500F-933B-3691-AF04-96D6BC7426C2}"/>
              </a:ext>
            </a:extLst>
          </p:cNvPr>
          <p:cNvSpPr/>
          <p:nvPr/>
        </p:nvSpPr>
        <p:spPr>
          <a:xfrm>
            <a:off x="1058241" y="1296110"/>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9" name="Rectangle 38">
            <a:extLst>
              <a:ext uri="{FF2B5EF4-FFF2-40B4-BE49-F238E27FC236}">
                <a16:creationId xmlns:a16="http://schemas.microsoft.com/office/drawing/2014/main" id="{B3BA41C4-FC2D-B141-4F1D-13744875EB48}"/>
              </a:ext>
            </a:extLst>
          </p:cNvPr>
          <p:cNvSpPr/>
          <p:nvPr/>
        </p:nvSpPr>
        <p:spPr>
          <a:xfrm>
            <a:off x="1019851" y="2603662"/>
            <a:ext cx="482273" cy="8849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0" name="TextBox 39">
            <a:extLst>
              <a:ext uri="{FF2B5EF4-FFF2-40B4-BE49-F238E27FC236}">
                <a16:creationId xmlns:a16="http://schemas.microsoft.com/office/drawing/2014/main" id="{D4D4D29D-A879-AAAD-548E-6D12A90746A5}"/>
              </a:ext>
            </a:extLst>
          </p:cNvPr>
          <p:cNvSpPr txBox="1"/>
          <p:nvPr/>
        </p:nvSpPr>
        <p:spPr>
          <a:xfrm>
            <a:off x="2306844" y="207102"/>
            <a:ext cx="769867" cy="334835"/>
          </a:xfrm>
          <a:prstGeom prst="rect">
            <a:avLst/>
          </a:prstGeom>
          <a:noFill/>
        </p:spPr>
        <p:txBody>
          <a:bodyPr wrap="square" rtlCol="0">
            <a:spAutoFit/>
          </a:bodyPr>
          <a:lstStyle/>
          <a:p>
            <a:pPr defTabSz="685800" eaLnBrk="1" fontAlgn="auto" hangingPunct="1">
              <a:spcBef>
                <a:spcPts val="0"/>
              </a:spcBef>
              <a:spcAft>
                <a:spcPts val="0"/>
              </a:spcAft>
            </a:pPr>
            <a:r>
              <a:rPr lang="en-US" sz="788" dirty="0">
                <a:solidFill>
                  <a:srgbClr val="FF0000"/>
                </a:solidFill>
                <a:latin typeface="Arial"/>
                <a:ea typeface="+mn-ea"/>
                <a:cs typeface="+mn-cs"/>
              </a:rPr>
              <a:t>Create log.txt</a:t>
            </a:r>
          </a:p>
        </p:txBody>
      </p:sp>
    </p:spTree>
    <p:extLst>
      <p:ext uri="{BB962C8B-B14F-4D97-AF65-F5344CB8AC3E}">
        <p14:creationId xmlns:p14="http://schemas.microsoft.com/office/powerpoint/2010/main" val="457949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5104954" y="244081"/>
            <a:ext cx="3637394" cy="871538"/>
          </a:xfrm>
        </p:spPr>
        <p:txBody>
          <a:bodyPr wrap="square" anchor="b">
            <a:normAutofit fontScale="90000"/>
          </a:bodyPr>
          <a:lstStyle/>
          <a:p>
            <a:pPr algn="ctr"/>
            <a:r>
              <a:rPr lang="en-US" dirty="0"/>
              <a:t>Reversing ISAACWiper (2500 DBG Strings 2)</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34</a:t>
            </a:fld>
            <a:endParaRPr lang="en-US" altLang="en-US">
              <a:latin typeface="Arial"/>
              <a:ea typeface="+mn-ea"/>
            </a:endParaRPr>
          </a:p>
        </p:txBody>
      </p:sp>
      <p:pic>
        <p:nvPicPr>
          <p:cNvPr id="3" name="Picture 2" descr="Graphical user interface, text, application, email&#10;&#10;Description automatically generated">
            <a:extLst>
              <a:ext uri="{FF2B5EF4-FFF2-40B4-BE49-F238E27FC236}">
                <a16:creationId xmlns:a16="http://schemas.microsoft.com/office/drawing/2014/main" id="{E2D04920-7D9E-26F9-8BEB-168936D2D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397" y="1546972"/>
            <a:ext cx="4322572" cy="2907912"/>
          </a:xfrm>
          <a:prstGeom prst="rect">
            <a:avLst/>
          </a:prstGeom>
          <a:ln>
            <a:solidFill>
              <a:srgbClr val="FF0000"/>
            </a:solidFill>
          </a:ln>
        </p:spPr>
      </p:pic>
      <p:pic>
        <p:nvPicPr>
          <p:cNvPr id="5" name="Picture 4" descr="Text&#10;&#10;Description automatically generated">
            <a:extLst>
              <a:ext uri="{FF2B5EF4-FFF2-40B4-BE49-F238E27FC236}">
                <a16:creationId xmlns:a16="http://schemas.microsoft.com/office/drawing/2014/main" id="{38905D3C-057E-AAE7-0342-571847C49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23" y="66368"/>
            <a:ext cx="4029383" cy="4827147"/>
          </a:xfrm>
          <a:prstGeom prst="rect">
            <a:avLst/>
          </a:prstGeom>
          <a:ln>
            <a:solidFill>
              <a:srgbClr val="FF0000"/>
            </a:solidFill>
          </a:ln>
        </p:spPr>
      </p:pic>
      <p:sp>
        <p:nvSpPr>
          <p:cNvPr id="6" name="Arrow: Right 5">
            <a:extLst>
              <a:ext uri="{FF2B5EF4-FFF2-40B4-BE49-F238E27FC236}">
                <a16:creationId xmlns:a16="http://schemas.microsoft.com/office/drawing/2014/main" id="{918F6826-EC20-1BE6-212F-0B6AFC5B5B8A}"/>
              </a:ext>
            </a:extLst>
          </p:cNvPr>
          <p:cNvSpPr/>
          <p:nvPr/>
        </p:nvSpPr>
        <p:spPr>
          <a:xfrm flipH="1">
            <a:off x="4025705" y="284358"/>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7" name="Rectangle 6">
            <a:extLst>
              <a:ext uri="{FF2B5EF4-FFF2-40B4-BE49-F238E27FC236}">
                <a16:creationId xmlns:a16="http://schemas.microsoft.com/office/drawing/2014/main" id="{1C0A6C05-793E-6365-0014-359DAA2816C3}"/>
              </a:ext>
            </a:extLst>
          </p:cNvPr>
          <p:cNvSpPr/>
          <p:nvPr/>
        </p:nvSpPr>
        <p:spPr>
          <a:xfrm>
            <a:off x="864031" y="293225"/>
            <a:ext cx="591635" cy="8728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8" name="Rectangle 7">
            <a:extLst>
              <a:ext uri="{FF2B5EF4-FFF2-40B4-BE49-F238E27FC236}">
                <a16:creationId xmlns:a16="http://schemas.microsoft.com/office/drawing/2014/main" id="{9A4B7E90-1956-8576-38EF-7D7F0B9E2A6B}"/>
              </a:ext>
            </a:extLst>
          </p:cNvPr>
          <p:cNvSpPr/>
          <p:nvPr/>
        </p:nvSpPr>
        <p:spPr>
          <a:xfrm>
            <a:off x="864031" y="2528108"/>
            <a:ext cx="591635" cy="8728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9" name="Rectangle 8">
            <a:extLst>
              <a:ext uri="{FF2B5EF4-FFF2-40B4-BE49-F238E27FC236}">
                <a16:creationId xmlns:a16="http://schemas.microsoft.com/office/drawing/2014/main" id="{7FB566D6-E49A-A151-A9D0-9FB5C9325C93}"/>
              </a:ext>
            </a:extLst>
          </p:cNvPr>
          <p:cNvSpPr/>
          <p:nvPr/>
        </p:nvSpPr>
        <p:spPr>
          <a:xfrm>
            <a:off x="968008" y="1207625"/>
            <a:ext cx="591635" cy="8728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0" name="Rectangle 9">
            <a:extLst>
              <a:ext uri="{FF2B5EF4-FFF2-40B4-BE49-F238E27FC236}">
                <a16:creationId xmlns:a16="http://schemas.microsoft.com/office/drawing/2014/main" id="{91E4E39D-300F-AAFE-DB14-7C13B9880F82}"/>
              </a:ext>
            </a:extLst>
          </p:cNvPr>
          <p:cNvSpPr/>
          <p:nvPr/>
        </p:nvSpPr>
        <p:spPr>
          <a:xfrm>
            <a:off x="672190" y="4353724"/>
            <a:ext cx="591635" cy="1001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1" name="Rectangle 10">
            <a:extLst>
              <a:ext uri="{FF2B5EF4-FFF2-40B4-BE49-F238E27FC236}">
                <a16:creationId xmlns:a16="http://schemas.microsoft.com/office/drawing/2014/main" id="{83BC4C93-2E7E-12AD-2D73-CD1CD38B971C}"/>
              </a:ext>
            </a:extLst>
          </p:cNvPr>
          <p:cNvSpPr/>
          <p:nvPr/>
        </p:nvSpPr>
        <p:spPr>
          <a:xfrm>
            <a:off x="5896181" y="3821039"/>
            <a:ext cx="613757" cy="840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2" name="Rectangle 11">
            <a:extLst>
              <a:ext uri="{FF2B5EF4-FFF2-40B4-BE49-F238E27FC236}">
                <a16:creationId xmlns:a16="http://schemas.microsoft.com/office/drawing/2014/main" id="{CD430B8B-D288-EE83-6CD9-8781B7A31CC2}"/>
              </a:ext>
            </a:extLst>
          </p:cNvPr>
          <p:cNvSpPr/>
          <p:nvPr/>
        </p:nvSpPr>
        <p:spPr>
          <a:xfrm>
            <a:off x="5365350" y="2209379"/>
            <a:ext cx="613757" cy="8406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3" name="Rectangle 12">
            <a:extLst>
              <a:ext uri="{FF2B5EF4-FFF2-40B4-BE49-F238E27FC236}">
                <a16:creationId xmlns:a16="http://schemas.microsoft.com/office/drawing/2014/main" id="{ABD2D002-3356-225F-5A92-A04184768FD8}"/>
              </a:ext>
            </a:extLst>
          </p:cNvPr>
          <p:cNvSpPr/>
          <p:nvPr/>
        </p:nvSpPr>
        <p:spPr>
          <a:xfrm>
            <a:off x="5058472" y="2008730"/>
            <a:ext cx="613757" cy="8406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4" name="Arrow: Right 13">
            <a:extLst>
              <a:ext uri="{FF2B5EF4-FFF2-40B4-BE49-F238E27FC236}">
                <a16:creationId xmlns:a16="http://schemas.microsoft.com/office/drawing/2014/main" id="{40272C47-19A1-C8AC-9846-0EBE3B2D52E7}"/>
              </a:ext>
            </a:extLst>
          </p:cNvPr>
          <p:cNvSpPr/>
          <p:nvPr/>
        </p:nvSpPr>
        <p:spPr>
          <a:xfrm flipH="1">
            <a:off x="3701578" y="4328348"/>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5" name="Arrow: Right 14">
            <a:extLst>
              <a:ext uri="{FF2B5EF4-FFF2-40B4-BE49-F238E27FC236}">
                <a16:creationId xmlns:a16="http://schemas.microsoft.com/office/drawing/2014/main" id="{252F8ECB-61F1-C30D-CFFD-7C11D6D9AF84}"/>
              </a:ext>
            </a:extLst>
          </p:cNvPr>
          <p:cNvSpPr/>
          <p:nvPr/>
        </p:nvSpPr>
        <p:spPr>
          <a:xfrm flipH="1">
            <a:off x="3701578" y="2513510"/>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7" name="Arrow: Right 16">
            <a:extLst>
              <a:ext uri="{FF2B5EF4-FFF2-40B4-BE49-F238E27FC236}">
                <a16:creationId xmlns:a16="http://schemas.microsoft.com/office/drawing/2014/main" id="{8BAD259D-BF02-80F9-E3F9-DFDCC0DF62D4}"/>
              </a:ext>
            </a:extLst>
          </p:cNvPr>
          <p:cNvSpPr/>
          <p:nvPr/>
        </p:nvSpPr>
        <p:spPr>
          <a:xfrm flipH="1">
            <a:off x="3771295" y="119902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9" name="Arrow: Right 18">
            <a:extLst>
              <a:ext uri="{FF2B5EF4-FFF2-40B4-BE49-F238E27FC236}">
                <a16:creationId xmlns:a16="http://schemas.microsoft.com/office/drawing/2014/main" id="{5B48A052-CA48-9AC0-DDE7-9E3B28BA2DB1}"/>
              </a:ext>
            </a:extLst>
          </p:cNvPr>
          <p:cNvSpPr/>
          <p:nvPr/>
        </p:nvSpPr>
        <p:spPr>
          <a:xfrm flipH="1">
            <a:off x="7221991" y="1976318"/>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Arrow: Right 19">
            <a:extLst>
              <a:ext uri="{FF2B5EF4-FFF2-40B4-BE49-F238E27FC236}">
                <a16:creationId xmlns:a16="http://schemas.microsoft.com/office/drawing/2014/main" id="{2BC266D2-80B3-1B07-83D3-8C330072DF32}"/>
              </a:ext>
            </a:extLst>
          </p:cNvPr>
          <p:cNvSpPr/>
          <p:nvPr/>
        </p:nvSpPr>
        <p:spPr>
          <a:xfrm flipH="1">
            <a:off x="6964321" y="220937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1" name="Arrow: Right 20">
            <a:extLst>
              <a:ext uri="{FF2B5EF4-FFF2-40B4-BE49-F238E27FC236}">
                <a16:creationId xmlns:a16="http://schemas.microsoft.com/office/drawing/2014/main" id="{F98E4624-250D-44C4-5035-11161A2BEF54}"/>
              </a:ext>
            </a:extLst>
          </p:cNvPr>
          <p:cNvSpPr/>
          <p:nvPr/>
        </p:nvSpPr>
        <p:spPr>
          <a:xfrm flipH="1">
            <a:off x="8860250" y="382103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1826438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Reversing ISAACWiper (log.txt)</a:t>
            </a: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F4A58F26-07A5-F84F-6C4B-177541E6320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7648" y="1559509"/>
            <a:ext cx="3322307" cy="2300609"/>
          </a:xfrm>
          <a:ln>
            <a:solidFill>
              <a:srgbClr val="FF0000"/>
            </a:solidFill>
          </a:ln>
        </p:spPr>
      </p:pic>
      <p:pic>
        <p:nvPicPr>
          <p:cNvPr id="18" name="Picture 17" descr="Text&#10;&#10;Description automatically generated">
            <a:extLst>
              <a:ext uri="{FF2B5EF4-FFF2-40B4-BE49-F238E27FC236}">
                <a16:creationId xmlns:a16="http://schemas.microsoft.com/office/drawing/2014/main" id="{4234A403-BF26-B309-3922-F0F47FBAE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200948"/>
            <a:ext cx="4038600" cy="3017732"/>
          </a:xfrm>
          <a:prstGeom prst="rect">
            <a:avLst/>
          </a:prstGeom>
          <a:noFill/>
          <a:ln>
            <a:solidFill>
              <a:srgbClr val="FF0000"/>
            </a:solidFill>
          </a:ln>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35</a:t>
            </a:fld>
            <a:endParaRPr lang="en-US" altLang="en-US">
              <a:latin typeface="Arial"/>
              <a:ea typeface="+mn-ea"/>
            </a:endParaRPr>
          </a:p>
        </p:txBody>
      </p:sp>
      <p:sp>
        <p:nvSpPr>
          <p:cNvPr id="26" name="Rectangle 25">
            <a:extLst>
              <a:ext uri="{FF2B5EF4-FFF2-40B4-BE49-F238E27FC236}">
                <a16:creationId xmlns:a16="http://schemas.microsoft.com/office/drawing/2014/main" id="{7D05CF68-14C8-93F9-5C26-82393B0D2719}"/>
              </a:ext>
            </a:extLst>
          </p:cNvPr>
          <p:cNvSpPr/>
          <p:nvPr/>
        </p:nvSpPr>
        <p:spPr>
          <a:xfrm>
            <a:off x="1066309" y="3594253"/>
            <a:ext cx="376084" cy="10906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cxnSp>
        <p:nvCxnSpPr>
          <p:cNvPr id="28" name="Connector: Elbow 27">
            <a:extLst>
              <a:ext uri="{FF2B5EF4-FFF2-40B4-BE49-F238E27FC236}">
                <a16:creationId xmlns:a16="http://schemas.microsoft.com/office/drawing/2014/main" id="{EABFA8E9-B435-F4BF-BF1A-FB94F505AA23}"/>
              </a:ext>
            </a:extLst>
          </p:cNvPr>
          <p:cNvCxnSpPr>
            <a:cxnSpLocks/>
            <a:stCxn id="26" idx="2"/>
            <a:endCxn id="18" idx="2"/>
          </p:cNvCxnSpPr>
          <p:nvPr/>
        </p:nvCxnSpPr>
        <p:spPr>
          <a:xfrm rot="16200000" flipH="1">
            <a:off x="3703247" y="1254425"/>
            <a:ext cx="515359" cy="5413149"/>
          </a:xfrm>
          <a:prstGeom prst="bentConnector3">
            <a:avLst>
              <a:gd name="adj1" fmla="val 133268"/>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3167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0"/>
            <a:ext cx="4029260" cy="798385"/>
          </a:xfrm>
        </p:spPr>
        <p:txBody>
          <a:bodyPr wrap="square" anchor="ctr">
            <a:normAutofit fontScale="90000"/>
          </a:bodyPr>
          <a:lstStyle/>
          <a:p>
            <a:r>
              <a:rPr lang="en-US" dirty="0"/>
              <a:t>Reversing ISAACWiper (7240-74F0 Conditionals)</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36</a:t>
            </a:fld>
            <a:endParaRPr lang="en-US" altLang="en-US">
              <a:latin typeface="Arial"/>
              <a:ea typeface="+mn-ea"/>
            </a:endParaRPr>
          </a:p>
        </p:txBody>
      </p:sp>
      <p:pic>
        <p:nvPicPr>
          <p:cNvPr id="8" name="Picture 7" descr="Graphical user interface&#10;&#10;Description automatically generated with medium confidence">
            <a:extLst>
              <a:ext uri="{FF2B5EF4-FFF2-40B4-BE49-F238E27FC236}">
                <a16:creationId xmlns:a16="http://schemas.microsoft.com/office/drawing/2014/main" id="{71C5C917-6EB3-E03A-C459-98AE771D9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42" y="1245391"/>
            <a:ext cx="5655174" cy="3645068"/>
          </a:xfrm>
          <a:prstGeom prst="rect">
            <a:avLst/>
          </a:prstGeom>
          <a:ln>
            <a:solidFill>
              <a:srgbClr val="FF0000"/>
            </a:solidFill>
          </a:ln>
        </p:spPr>
      </p:pic>
      <p:pic>
        <p:nvPicPr>
          <p:cNvPr id="9" name="Picture 8" descr="A picture containing text, device&#10;&#10;Description automatically generated">
            <a:extLst>
              <a:ext uri="{FF2B5EF4-FFF2-40B4-BE49-F238E27FC236}">
                <a16:creationId xmlns:a16="http://schemas.microsoft.com/office/drawing/2014/main" id="{DD15E069-FD49-74EB-22C0-3618FB0D9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51" y="107158"/>
            <a:ext cx="1714100" cy="4822723"/>
          </a:xfrm>
          <a:prstGeom prst="rect">
            <a:avLst/>
          </a:prstGeom>
          <a:ln>
            <a:solidFill>
              <a:srgbClr val="FF0000"/>
            </a:solidFill>
          </a:ln>
        </p:spPr>
      </p:pic>
      <p:sp>
        <p:nvSpPr>
          <p:cNvPr id="10" name="Arrow: Right 9">
            <a:extLst>
              <a:ext uri="{FF2B5EF4-FFF2-40B4-BE49-F238E27FC236}">
                <a16:creationId xmlns:a16="http://schemas.microsoft.com/office/drawing/2014/main" id="{C6D9F6F5-4F95-C256-2835-DFF6CFC1E213}"/>
              </a:ext>
            </a:extLst>
          </p:cNvPr>
          <p:cNvSpPr/>
          <p:nvPr/>
        </p:nvSpPr>
        <p:spPr>
          <a:xfrm flipH="1">
            <a:off x="1554613" y="282282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1" name="Arrow: Right 10">
            <a:extLst>
              <a:ext uri="{FF2B5EF4-FFF2-40B4-BE49-F238E27FC236}">
                <a16:creationId xmlns:a16="http://schemas.microsoft.com/office/drawing/2014/main" id="{C793D726-D6D6-3E14-1509-A1FE05B2C94B}"/>
              </a:ext>
            </a:extLst>
          </p:cNvPr>
          <p:cNvSpPr/>
          <p:nvPr/>
        </p:nvSpPr>
        <p:spPr>
          <a:xfrm flipH="1">
            <a:off x="2146761" y="354770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13" name="Picture 12" descr="Text&#10;&#10;Description automatically generated">
            <a:extLst>
              <a:ext uri="{FF2B5EF4-FFF2-40B4-BE49-F238E27FC236}">
                <a16:creationId xmlns:a16="http://schemas.microsoft.com/office/drawing/2014/main" id="{934752B9-DC4D-79AA-FA99-9523FFCAC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534" y="1692225"/>
            <a:ext cx="3032751" cy="1006216"/>
          </a:xfrm>
          <a:prstGeom prst="rect">
            <a:avLst/>
          </a:prstGeom>
          <a:ln>
            <a:solidFill>
              <a:srgbClr val="FF0000"/>
            </a:solidFill>
          </a:ln>
        </p:spPr>
      </p:pic>
      <p:sp>
        <p:nvSpPr>
          <p:cNvPr id="14" name="Rectangle 13">
            <a:extLst>
              <a:ext uri="{FF2B5EF4-FFF2-40B4-BE49-F238E27FC236}">
                <a16:creationId xmlns:a16="http://schemas.microsoft.com/office/drawing/2014/main" id="{45782119-58DA-898C-588C-1A967E980AD7}"/>
              </a:ext>
            </a:extLst>
          </p:cNvPr>
          <p:cNvSpPr/>
          <p:nvPr/>
        </p:nvSpPr>
        <p:spPr>
          <a:xfrm>
            <a:off x="4274083" y="2327296"/>
            <a:ext cx="747743" cy="1017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5" name="Rectangle 14">
            <a:extLst>
              <a:ext uri="{FF2B5EF4-FFF2-40B4-BE49-F238E27FC236}">
                <a16:creationId xmlns:a16="http://schemas.microsoft.com/office/drawing/2014/main" id="{719BCABB-672F-AD56-1FA2-F42136784DA5}"/>
              </a:ext>
            </a:extLst>
          </p:cNvPr>
          <p:cNvSpPr/>
          <p:nvPr/>
        </p:nvSpPr>
        <p:spPr>
          <a:xfrm>
            <a:off x="5705610" y="2327295"/>
            <a:ext cx="747743" cy="1017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DA6EF89D-ED24-6D6D-2D2F-C5205E2D394C}"/>
              </a:ext>
            </a:extLst>
          </p:cNvPr>
          <p:cNvSpPr/>
          <p:nvPr/>
        </p:nvSpPr>
        <p:spPr>
          <a:xfrm rot="19764975" flipH="1">
            <a:off x="7730500" y="322236"/>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cxnSp>
        <p:nvCxnSpPr>
          <p:cNvPr id="19" name="Connector: Elbow 18">
            <a:extLst>
              <a:ext uri="{FF2B5EF4-FFF2-40B4-BE49-F238E27FC236}">
                <a16:creationId xmlns:a16="http://schemas.microsoft.com/office/drawing/2014/main" id="{5457AE56-49A0-A578-4A89-CDCD50EB80EE}"/>
              </a:ext>
            </a:extLst>
          </p:cNvPr>
          <p:cNvCxnSpPr>
            <a:stCxn id="10" idx="1"/>
            <a:endCxn id="14" idx="0"/>
          </p:cNvCxnSpPr>
          <p:nvPr/>
        </p:nvCxnSpPr>
        <p:spPr>
          <a:xfrm flipV="1">
            <a:off x="1694049" y="2327296"/>
            <a:ext cx="2953906" cy="553769"/>
          </a:xfrm>
          <a:prstGeom prst="bentConnector4">
            <a:avLst>
              <a:gd name="adj1" fmla="val 31689"/>
              <a:gd name="adj2" fmla="val 111785"/>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E0A1BA5-8B7B-150E-41B9-4DEC10B41149}"/>
              </a:ext>
            </a:extLst>
          </p:cNvPr>
          <p:cNvSpPr/>
          <p:nvPr/>
        </p:nvSpPr>
        <p:spPr>
          <a:xfrm>
            <a:off x="1054512" y="2822372"/>
            <a:ext cx="500102" cy="11647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3" name="Rectangle 22">
            <a:extLst>
              <a:ext uri="{FF2B5EF4-FFF2-40B4-BE49-F238E27FC236}">
                <a16:creationId xmlns:a16="http://schemas.microsoft.com/office/drawing/2014/main" id="{813C1C3F-EC83-DBFB-EA69-E1B23EE8F9CB}"/>
              </a:ext>
            </a:extLst>
          </p:cNvPr>
          <p:cNvSpPr/>
          <p:nvPr/>
        </p:nvSpPr>
        <p:spPr>
          <a:xfrm>
            <a:off x="1646659" y="3547709"/>
            <a:ext cx="500102" cy="11647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cxnSp>
        <p:nvCxnSpPr>
          <p:cNvPr id="25" name="Connector: Elbow 24">
            <a:extLst>
              <a:ext uri="{FF2B5EF4-FFF2-40B4-BE49-F238E27FC236}">
                <a16:creationId xmlns:a16="http://schemas.microsoft.com/office/drawing/2014/main" id="{57A4A10F-4572-7BA3-645F-69DB13F41ECD}"/>
              </a:ext>
            </a:extLst>
          </p:cNvPr>
          <p:cNvCxnSpPr>
            <a:cxnSpLocks/>
            <a:stCxn id="11" idx="1"/>
            <a:endCxn id="15" idx="2"/>
          </p:cNvCxnSpPr>
          <p:nvPr/>
        </p:nvCxnSpPr>
        <p:spPr>
          <a:xfrm flipV="1">
            <a:off x="2286197" y="2429059"/>
            <a:ext cx="3793285" cy="1176889"/>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Arrow: Right 32">
            <a:extLst>
              <a:ext uri="{FF2B5EF4-FFF2-40B4-BE49-F238E27FC236}">
                <a16:creationId xmlns:a16="http://schemas.microsoft.com/office/drawing/2014/main" id="{47B25BEE-8ECE-34FD-743F-C2BF6711F1C7}"/>
              </a:ext>
            </a:extLst>
          </p:cNvPr>
          <p:cNvSpPr/>
          <p:nvPr/>
        </p:nvSpPr>
        <p:spPr>
          <a:xfrm flipH="1">
            <a:off x="5674380" y="169222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669071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Reversing ISAACWiper (7240)</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37</a:t>
            </a:fld>
            <a:endParaRPr lang="en-US" altLang="en-US">
              <a:latin typeface="Arial"/>
              <a:ea typeface="+mn-ea"/>
            </a:endParaRPr>
          </a:p>
        </p:txBody>
      </p:sp>
      <p:pic>
        <p:nvPicPr>
          <p:cNvPr id="8" name="Picture 7" descr="Graphical user interface, text, application&#10;&#10;Description automatically generated">
            <a:extLst>
              <a:ext uri="{FF2B5EF4-FFF2-40B4-BE49-F238E27FC236}">
                <a16:creationId xmlns:a16="http://schemas.microsoft.com/office/drawing/2014/main" id="{55B0EE83-CC41-AAC5-5DFE-62C291824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54" y="2864471"/>
            <a:ext cx="5215665" cy="1514687"/>
          </a:xfrm>
          <a:prstGeom prst="rect">
            <a:avLst/>
          </a:prstGeom>
          <a:ln>
            <a:solidFill>
              <a:srgbClr val="FF0000"/>
            </a:solidFill>
          </a:ln>
        </p:spPr>
      </p:pic>
      <p:pic>
        <p:nvPicPr>
          <p:cNvPr id="5" name="Picture 4" descr="Graphical user interface, text, application&#10;&#10;Description automatically generated">
            <a:extLst>
              <a:ext uri="{FF2B5EF4-FFF2-40B4-BE49-F238E27FC236}">
                <a16:creationId xmlns:a16="http://schemas.microsoft.com/office/drawing/2014/main" id="{B64AC7EB-460C-02C8-926A-3DB8CE138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029" y="771488"/>
            <a:ext cx="4122519" cy="1507542"/>
          </a:xfrm>
          <a:prstGeom prst="rect">
            <a:avLst/>
          </a:prstGeom>
          <a:ln>
            <a:solidFill>
              <a:srgbClr val="FF0000"/>
            </a:solidFill>
          </a:ln>
        </p:spPr>
      </p:pic>
      <p:sp>
        <p:nvSpPr>
          <p:cNvPr id="6" name="Arrow: Right 5">
            <a:extLst>
              <a:ext uri="{FF2B5EF4-FFF2-40B4-BE49-F238E27FC236}">
                <a16:creationId xmlns:a16="http://schemas.microsoft.com/office/drawing/2014/main" id="{FCC2E72B-61F0-8DF8-7409-39433E1C5FA1}"/>
              </a:ext>
            </a:extLst>
          </p:cNvPr>
          <p:cNvSpPr/>
          <p:nvPr/>
        </p:nvSpPr>
        <p:spPr>
          <a:xfrm rot="5400000">
            <a:off x="6051605" y="2370557"/>
            <a:ext cx="465363" cy="37695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7" name="Rectangle 6">
            <a:extLst>
              <a:ext uri="{FF2B5EF4-FFF2-40B4-BE49-F238E27FC236}">
                <a16:creationId xmlns:a16="http://schemas.microsoft.com/office/drawing/2014/main" id="{655805D8-B4E6-4915-A9BA-BB089D4F4B13}"/>
              </a:ext>
            </a:extLst>
          </p:cNvPr>
          <p:cNvSpPr/>
          <p:nvPr/>
        </p:nvSpPr>
        <p:spPr>
          <a:xfrm>
            <a:off x="5459854" y="772368"/>
            <a:ext cx="530942" cy="867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9" name="Rectangle 8">
            <a:extLst>
              <a:ext uri="{FF2B5EF4-FFF2-40B4-BE49-F238E27FC236}">
                <a16:creationId xmlns:a16="http://schemas.microsoft.com/office/drawing/2014/main" id="{C7AE70C6-DE79-11A0-185B-C35512CDC388}"/>
              </a:ext>
            </a:extLst>
          </p:cNvPr>
          <p:cNvSpPr/>
          <p:nvPr/>
        </p:nvSpPr>
        <p:spPr>
          <a:xfrm>
            <a:off x="5459855" y="1738524"/>
            <a:ext cx="84065" cy="867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1" name="Rectangle 10">
            <a:extLst>
              <a:ext uri="{FF2B5EF4-FFF2-40B4-BE49-F238E27FC236}">
                <a16:creationId xmlns:a16="http://schemas.microsoft.com/office/drawing/2014/main" id="{3D107B6A-6995-7039-80E1-FF1A7F035777}"/>
              </a:ext>
            </a:extLst>
          </p:cNvPr>
          <p:cNvSpPr/>
          <p:nvPr/>
        </p:nvSpPr>
        <p:spPr>
          <a:xfrm>
            <a:off x="5626511" y="1201167"/>
            <a:ext cx="530942" cy="867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2" name="Rectangle 11">
            <a:extLst>
              <a:ext uri="{FF2B5EF4-FFF2-40B4-BE49-F238E27FC236}">
                <a16:creationId xmlns:a16="http://schemas.microsoft.com/office/drawing/2014/main" id="{336D1CD4-D27C-CDD2-1C19-743154BAA9EE}"/>
              </a:ext>
            </a:extLst>
          </p:cNvPr>
          <p:cNvSpPr/>
          <p:nvPr/>
        </p:nvSpPr>
        <p:spPr>
          <a:xfrm>
            <a:off x="5361039" y="2864471"/>
            <a:ext cx="665151" cy="131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3" name="Rectangle 12">
            <a:extLst>
              <a:ext uri="{FF2B5EF4-FFF2-40B4-BE49-F238E27FC236}">
                <a16:creationId xmlns:a16="http://schemas.microsoft.com/office/drawing/2014/main" id="{D63BD432-4729-B09A-94E5-3948D7085311}"/>
              </a:ext>
            </a:extLst>
          </p:cNvPr>
          <p:cNvSpPr/>
          <p:nvPr/>
        </p:nvSpPr>
        <p:spPr>
          <a:xfrm>
            <a:off x="5127277" y="3284062"/>
            <a:ext cx="1589137" cy="131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4" name="Rectangle 13">
            <a:extLst>
              <a:ext uri="{FF2B5EF4-FFF2-40B4-BE49-F238E27FC236}">
                <a16:creationId xmlns:a16="http://schemas.microsoft.com/office/drawing/2014/main" id="{04C4C2A7-E0F3-541D-062E-2EC24F68E2F4}"/>
              </a:ext>
            </a:extLst>
          </p:cNvPr>
          <p:cNvSpPr/>
          <p:nvPr/>
        </p:nvSpPr>
        <p:spPr>
          <a:xfrm>
            <a:off x="4899046" y="3805245"/>
            <a:ext cx="883796" cy="131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5" name="Arrow: Right 14">
            <a:extLst>
              <a:ext uri="{FF2B5EF4-FFF2-40B4-BE49-F238E27FC236}">
                <a16:creationId xmlns:a16="http://schemas.microsoft.com/office/drawing/2014/main" id="{9F951A33-DF21-8C5A-7FCD-9D2EF5211F75}"/>
              </a:ext>
            </a:extLst>
          </p:cNvPr>
          <p:cNvSpPr/>
          <p:nvPr/>
        </p:nvSpPr>
        <p:spPr>
          <a:xfrm flipH="1">
            <a:off x="6959018" y="75748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7DACA374-C621-B00C-9E5F-94CD4FE4B00D}"/>
              </a:ext>
            </a:extLst>
          </p:cNvPr>
          <p:cNvSpPr/>
          <p:nvPr/>
        </p:nvSpPr>
        <p:spPr>
          <a:xfrm flipH="1">
            <a:off x="8345548" y="1201166"/>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7" name="Arrow: Right 16">
            <a:extLst>
              <a:ext uri="{FF2B5EF4-FFF2-40B4-BE49-F238E27FC236}">
                <a16:creationId xmlns:a16="http://schemas.microsoft.com/office/drawing/2014/main" id="{DC9A4045-0107-B9C5-4981-A5F3B4036E58}"/>
              </a:ext>
            </a:extLst>
          </p:cNvPr>
          <p:cNvSpPr/>
          <p:nvPr/>
        </p:nvSpPr>
        <p:spPr>
          <a:xfrm flipH="1">
            <a:off x="5623898" y="174161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8" name="Arrow: Right 17">
            <a:extLst>
              <a:ext uri="{FF2B5EF4-FFF2-40B4-BE49-F238E27FC236}">
                <a16:creationId xmlns:a16="http://schemas.microsoft.com/office/drawing/2014/main" id="{A6B11CC0-69BB-405F-CC46-01610349BC3E}"/>
              </a:ext>
            </a:extLst>
          </p:cNvPr>
          <p:cNvSpPr/>
          <p:nvPr/>
        </p:nvSpPr>
        <p:spPr>
          <a:xfrm flipH="1">
            <a:off x="6959017" y="287216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9" name="Arrow: Right 18">
            <a:extLst>
              <a:ext uri="{FF2B5EF4-FFF2-40B4-BE49-F238E27FC236}">
                <a16:creationId xmlns:a16="http://schemas.microsoft.com/office/drawing/2014/main" id="{EEFD66A4-ABB8-F96F-4BD8-F6ABB0EB1510}"/>
              </a:ext>
            </a:extLst>
          </p:cNvPr>
          <p:cNvSpPr/>
          <p:nvPr/>
        </p:nvSpPr>
        <p:spPr>
          <a:xfrm flipH="1">
            <a:off x="5852127" y="382063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Arrow: Right 19">
            <a:extLst>
              <a:ext uri="{FF2B5EF4-FFF2-40B4-BE49-F238E27FC236}">
                <a16:creationId xmlns:a16="http://schemas.microsoft.com/office/drawing/2014/main" id="{8A60B548-0384-E949-1D0B-2A8565F35B1E}"/>
              </a:ext>
            </a:extLst>
          </p:cNvPr>
          <p:cNvSpPr/>
          <p:nvPr/>
        </p:nvSpPr>
        <p:spPr>
          <a:xfrm flipH="1">
            <a:off x="8930875" y="329945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1" name="Arrow: Right 20">
            <a:extLst>
              <a:ext uri="{FF2B5EF4-FFF2-40B4-BE49-F238E27FC236}">
                <a16:creationId xmlns:a16="http://schemas.microsoft.com/office/drawing/2014/main" id="{524C4492-D963-0C37-E714-B75C8239FAE9}"/>
              </a:ext>
            </a:extLst>
          </p:cNvPr>
          <p:cNvSpPr/>
          <p:nvPr/>
        </p:nvSpPr>
        <p:spPr>
          <a:xfrm flipH="1">
            <a:off x="4647922" y="4262680"/>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2" name="Arrow: Right 21">
            <a:extLst>
              <a:ext uri="{FF2B5EF4-FFF2-40B4-BE49-F238E27FC236}">
                <a16:creationId xmlns:a16="http://schemas.microsoft.com/office/drawing/2014/main" id="{D6C1088D-FADD-85DE-4959-6DA2CB303C12}"/>
              </a:ext>
            </a:extLst>
          </p:cNvPr>
          <p:cNvSpPr/>
          <p:nvPr/>
        </p:nvSpPr>
        <p:spPr>
          <a:xfrm flipH="1">
            <a:off x="5201510" y="2162552"/>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25" name="Picture 24" descr="Text&#10;&#10;Description automatically generated">
            <a:extLst>
              <a:ext uri="{FF2B5EF4-FFF2-40B4-BE49-F238E27FC236}">
                <a16:creationId xmlns:a16="http://schemas.microsoft.com/office/drawing/2014/main" id="{DCF520F3-7AAF-19D5-3470-B359F4D93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19" y="1306949"/>
            <a:ext cx="2607833" cy="1536121"/>
          </a:xfrm>
          <a:prstGeom prst="rect">
            <a:avLst/>
          </a:prstGeom>
          <a:ln>
            <a:solidFill>
              <a:srgbClr val="FF0000"/>
            </a:solidFill>
          </a:ln>
        </p:spPr>
      </p:pic>
      <p:pic>
        <p:nvPicPr>
          <p:cNvPr id="27" name="Picture 26" descr="Text&#10;&#10;Description automatically generated">
            <a:extLst>
              <a:ext uri="{FF2B5EF4-FFF2-40B4-BE49-F238E27FC236}">
                <a16:creationId xmlns:a16="http://schemas.microsoft.com/office/drawing/2014/main" id="{DDC94AA1-5555-E740-96EA-7C04EA4E4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99" y="2989855"/>
            <a:ext cx="2007674" cy="585869"/>
          </a:xfrm>
          <a:prstGeom prst="rect">
            <a:avLst/>
          </a:prstGeom>
          <a:ln>
            <a:solidFill>
              <a:srgbClr val="FF0000"/>
            </a:solidFill>
          </a:ln>
        </p:spPr>
      </p:pic>
      <p:sp>
        <p:nvSpPr>
          <p:cNvPr id="28" name="Rectangle 27">
            <a:extLst>
              <a:ext uri="{FF2B5EF4-FFF2-40B4-BE49-F238E27FC236}">
                <a16:creationId xmlns:a16="http://schemas.microsoft.com/office/drawing/2014/main" id="{527C0BAE-F639-12ED-06FD-3C9ED0875B67}"/>
              </a:ext>
            </a:extLst>
          </p:cNvPr>
          <p:cNvSpPr/>
          <p:nvPr/>
        </p:nvSpPr>
        <p:spPr>
          <a:xfrm>
            <a:off x="457200" y="2721077"/>
            <a:ext cx="1011740"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9" name="Rectangle 28">
            <a:extLst>
              <a:ext uri="{FF2B5EF4-FFF2-40B4-BE49-F238E27FC236}">
                <a16:creationId xmlns:a16="http://schemas.microsoft.com/office/drawing/2014/main" id="{ACBC1DAE-B741-4638-2CEF-54AC22116120}"/>
              </a:ext>
            </a:extLst>
          </p:cNvPr>
          <p:cNvSpPr/>
          <p:nvPr/>
        </p:nvSpPr>
        <p:spPr>
          <a:xfrm>
            <a:off x="963070" y="3316030"/>
            <a:ext cx="1377500"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0" name="TextBox 29">
            <a:extLst>
              <a:ext uri="{FF2B5EF4-FFF2-40B4-BE49-F238E27FC236}">
                <a16:creationId xmlns:a16="http://schemas.microsoft.com/office/drawing/2014/main" id="{BD9F6C1C-3142-946E-05C5-C20A07726F78}"/>
              </a:ext>
            </a:extLst>
          </p:cNvPr>
          <p:cNvSpPr txBox="1"/>
          <p:nvPr/>
        </p:nvSpPr>
        <p:spPr>
          <a:xfrm>
            <a:off x="281565" y="1021664"/>
            <a:ext cx="2758140"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srgbClr val="FF0000"/>
                </a:solidFill>
                <a:latin typeface="Arial"/>
                <a:ea typeface="+mn-ea"/>
                <a:cs typeface="+mn-cs"/>
              </a:rPr>
              <a:t>Get the list of physical drives (0-n)</a:t>
            </a:r>
          </a:p>
        </p:txBody>
      </p:sp>
      <p:sp>
        <p:nvSpPr>
          <p:cNvPr id="31" name="TextBox 30">
            <a:extLst>
              <a:ext uri="{FF2B5EF4-FFF2-40B4-BE49-F238E27FC236}">
                <a16:creationId xmlns:a16="http://schemas.microsoft.com/office/drawing/2014/main" id="{43E0C337-73FF-7E4E-FD50-D258107E8407}"/>
              </a:ext>
            </a:extLst>
          </p:cNvPr>
          <p:cNvSpPr txBox="1"/>
          <p:nvPr/>
        </p:nvSpPr>
        <p:spPr>
          <a:xfrm>
            <a:off x="6284287" y="1467553"/>
            <a:ext cx="963008" cy="346249"/>
          </a:xfrm>
          <a:prstGeom prst="rect">
            <a:avLst/>
          </a:prstGeom>
          <a:noFill/>
          <a:ln>
            <a:solidFill>
              <a:srgbClr val="FF0000"/>
            </a:solidFill>
          </a:ln>
        </p:spPr>
        <p:txBody>
          <a:bodyPr wrap="square" rtlCol="0">
            <a:spAutoFit/>
          </a:bodyPr>
          <a:lstStyle/>
          <a:p>
            <a:pPr defTabSz="685800" eaLnBrk="1" fontAlgn="auto" hangingPunct="1">
              <a:spcBef>
                <a:spcPts val="0"/>
              </a:spcBef>
              <a:spcAft>
                <a:spcPts val="0"/>
              </a:spcAft>
            </a:pPr>
            <a:r>
              <a:rPr lang="en-US" sz="825" dirty="0">
                <a:solidFill>
                  <a:srgbClr val="FF0000"/>
                </a:solidFill>
                <a:latin typeface="Arial"/>
                <a:ea typeface="+mn-ea"/>
                <a:cs typeface="+mn-cs"/>
              </a:rPr>
              <a:t>dwIoControlCode</a:t>
            </a:r>
          </a:p>
        </p:txBody>
      </p:sp>
      <p:cxnSp>
        <p:nvCxnSpPr>
          <p:cNvPr id="33" name="Connector: Elbow 32">
            <a:extLst>
              <a:ext uri="{FF2B5EF4-FFF2-40B4-BE49-F238E27FC236}">
                <a16:creationId xmlns:a16="http://schemas.microsoft.com/office/drawing/2014/main" id="{6040ADAB-F150-879B-F57D-4844F3AAEDEA}"/>
              </a:ext>
            </a:extLst>
          </p:cNvPr>
          <p:cNvCxnSpPr>
            <a:stCxn id="11" idx="2"/>
            <a:endCxn id="31" idx="1"/>
          </p:cNvCxnSpPr>
          <p:nvPr/>
        </p:nvCxnSpPr>
        <p:spPr>
          <a:xfrm rot="16200000" flipH="1">
            <a:off x="5911737" y="1268127"/>
            <a:ext cx="352795" cy="392305"/>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990ED6F-225A-E794-24F8-0E628408BFB2}"/>
              </a:ext>
            </a:extLst>
          </p:cNvPr>
          <p:cNvSpPr txBox="1"/>
          <p:nvPr/>
        </p:nvSpPr>
        <p:spPr>
          <a:xfrm>
            <a:off x="69312" y="4384129"/>
            <a:ext cx="5551076"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https://learn.microsoft.com/en-us/windows-hardware/drivers/kernel/specifying-device-types</a:t>
            </a:r>
          </a:p>
        </p:txBody>
      </p:sp>
      <p:sp>
        <p:nvSpPr>
          <p:cNvPr id="35" name="TextBox 34">
            <a:extLst>
              <a:ext uri="{FF2B5EF4-FFF2-40B4-BE49-F238E27FC236}">
                <a16:creationId xmlns:a16="http://schemas.microsoft.com/office/drawing/2014/main" id="{D3939A03-B4B1-EA51-4075-EFE94D439857}"/>
              </a:ext>
            </a:extLst>
          </p:cNvPr>
          <p:cNvSpPr txBox="1"/>
          <p:nvPr/>
        </p:nvSpPr>
        <p:spPr>
          <a:xfrm>
            <a:off x="63981" y="4529063"/>
            <a:ext cx="5551076"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https://learn.microsoft.com/en-us/windows-hardware/drivers/ddi/wdm/ns-wdm-_device_object</a:t>
            </a:r>
          </a:p>
        </p:txBody>
      </p:sp>
      <p:sp>
        <p:nvSpPr>
          <p:cNvPr id="36" name="TextBox 35">
            <a:extLst>
              <a:ext uri="{FF2B5EF4-FFF2-40B4-BE49-F238E27FC236}">
                <a16:creationId xmlns:a16="http://schemas.microsoft.com/office/drawing/2014/main" id="{DC3CC813-F542-55E4-F3C7-CFDB58C1847F}"/>
              </a:ext>
            </a:extLst>
          </p:cNvPr>
          <p:cNvSpPr txBox="1"/>
          <p:nvPr/>
        </p:nvSpPr>
        <p:spPr>
          <a:xfrm>
            <a:off x="63982" y="4664729"/>
            <a:ext cx="6798443" cy="3693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https://learn.microsoft.com/en-us/windows-hardware/drivers/ddi/ntddstor/ni-ntddstor-ioctl_storage_get_device_number</a:t>
            </a:r>
          </a:p>
        </p:txBody>
      </p:sp>
    </p:spTree>
    <p:extLst>
      <p:ext uri="{BB962C8B-B14F-4D97-AF65-F5344CB8AC3E}">
        <p14:creationId xmlns:p14="http://schemas.microsoft.com/office/powerpoint/2010/main" val="909688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Reversing ISAACWiper (7240 cont.)</a:t>
            </a:r>
          </a:p>
        </p:txBody>
      </p:sp>
      <p:pic>
        <p:nvPicPr>
          <p:cNvPr id="6" name="Picture 5" descr="A screenshot of a computer&#10;&#10;Description automatically generated with medium confidence">
            <a:extLst>
              <a:ext uri="{FF2B5EF4-FFF2-40B4-BE49-F238E27FC236}">
                <a16:creationId xmlns:a16="http://schemas.microsoft.com/office/drawing/2014/main" id="{8002C3AE-FAE9-65A2-C904-4B1FA15B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35811"/>
            <a:ext cx="8229600" cy="3498460"/>
          </a:xfrm>
          <a:prstGeom prst="rect">
            <a:avLst/>
          </a:prstGeom>
          <a:noFill/>
          <a:ln>
            <a:solidFill>
              <a:srgbClr val="FF0000"/>
            </a:solidFill>
          </a:ln>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38</a:t>
            </a:fld>
            <a:endParaRPr lang="en-US" altLang="en-US">
              <a:latin typeface="Arial"/>
              <a:ea typeface="+mn-ea"/>
            </a:endParaRPr>
          </a:p>
        </p:txBody>
      </p:sp>
      <p:sp>
        <p:nvSpPr>
          <p:cNvPr id="9" name="TextBox 8">
            <a:extLst>
              <a:ext uri="{FF2B5EF4-FFF2-40B4-BE49-F238E27FC236}">
                <a16:creationId xmlns:a16="http://schemas.microsoft.com/office/drawing/2014/main" id="{B7DAFE6A-CC90-324D-2A24-5ECBFCF7C599}"/>
              </a:ext>
            </a:extLst>
          </p:cNvPr>
          <p:cNvSpPr txBox="1"/>
          <p:nvPr/>
        </p:nvSpPr>
        <p:spPr>
          <a:xfrm>
            <a:off x="457200" y="4602403"/>
            <a:ext cx="5268124"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https://learn.microsoft.com/en-us/windows/win32/api/ioapiset/nf-ioapiset-deviceiocontrol</a:t>
            </a:r>
          </a:p>
        </p:txBody>
      </p:sp>
    </p:spTree>
    <p:extLst>
      <p:ext uri="{BB962C8B-B14F-4D97-AF65-F5344CB8AC3E}">
        <p14:creationId xmlns:p14="http://schemas.microsoft.com/office/powerpoint/2010/main" val="526841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Reversing ISAACWiper (7240 cont.)</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39</a:t>
            </a:fld>
            <a:endParaRPr lang="en-US" altLang="en-US">
              <a:latin typeface="Arial"/>
              <a:ea typeface="+mn-ea"/>
            </a:endParaRPr>
          </a:p>
        </p:txBody>
      </p:sp>
      <p:pic>
        <p:nvPicPr>
          <p:cNvPr id="5" name="Picture 4" descr="Text&#10;&#10;Description automatically generated">
            <a:extLst>
              <a:ext uri="{FF2B5EF4-FFF2-40B4-BE49-F238E27FC236}">
                <a16:creationId xmlns:a16="http://schemas.microsoft.com/office/drawing/2014/main" id="{A1162615-D79D-CF2F-8C21-1559D76D2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74" y="1946585"/>
            <a:ext cx="2857899" cy="1250331"/>
          </a:xfrm>
          <a:prstGeom prst="rect">
            <a:avLst/>
          </a:prstGeom>
          <a:ln>
            <a:solidFill>
              <a:srgbClr val="FF0000"/>
            </a:solidFill>
          </a:ln>
        </p:spPr>
      </p:pic>
      <p:pic>
        <p:nvPicPr>
          <p:cNvPr id="7" name="Picture 6" descr="Graphical user interface, text, application, email&#10;&#10;Description automatically generated">
            <a:extLst>
              <a:ext uri="{FF2B5EF4-FFF2-40B4-BE49-F238E27FC236}">
                <a16:creationId xmlns:a16="http://schemas.microsoft.com/office/drawing/2014/main" id="{0EB39F4F-E3CF-4938-BE93-8D92BC02C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503" y="947742"/>
            <a:ext cx="4901297" cy="3358031"/>
          </a:xfrm>
          <a:prstGeom prst="rect">
            <a:avLst/>
          </a:prstGeom>
          <a:ln>
            <a:solidFill>
              <a:srgbClr val="FF0000"/>
            </a:solidFill>
          </a:ln>
        </p:spPr>
      </p:pic>
      <p:sp>
        <p:nvSpPr>
          <p:cNvPr id="9" name="Arrow: Right 8">
            <a:extLst>
              <a:ext uri="{FF2B5EF4-FFF2-40B4-BE49-F238E27FC236}">
                <a16:creationId xmlns:a16="http://schemas.microsoft.com/office/drawing/2014/main" id="{4140053D-9AB2-1722-8A32-159773EC812F}"/>
              </a:ext>
            </a:extLst>
          </p:cNvPr>
          <p:cNvSpPr/>
          <p:nvPr/>
        </p:nvSpPr>
        <p:spPr>
          <a:xfrm flipH="1">
            <a:off x="2245933" y="2790833"/>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2" name="Arrow: Right 11">
            <a:extLst>
              <a:ext uri="{FF2B5EF4-FFF2-40B4-BE49-F238E27FC236}">
                <a16:creationId xmlns:a16="http://schemas.microsoft.com/office/drawing/2014/main" id="{80483040-ED91-AF9E-C534-8D32C6B14063}"/>
              </a:ext>
            </a:extLst>
          </p:cNvPr>
          <p:cNvSpPr/>
          <p:nvPr/>
        </p:nvSpPr>
        <p:spPr>
          <a:xfrm>
            <a:off x="3571371" y="382985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3" name="TextBox 12">
            <a:extLst>
              <a:ext uri="{FF2B5EF4-FFF2-40B4-BE49-F238E27FC236}">
                <a16:creationId xmlns:a16="http://schemas.microsoft.com/office/drawing/2014/main" id="{ADD803BE-6998-6550-05AA-37E9E044244B}"/>
              </a:ext>
            </a:extLst>
          </p:cNvPr>
          <p:cNvSpPr txBox="1"/>
          <p:nvPr/>
        </p:nvSpPr>
        <p:spPr>
          <a:xfrm>
            <a:off x="457200" y="4602403"/>
            <a:ext cx="6387527"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https://learn.microsoft.com/en-us/windows/win32/api/fileapi/nf-fileapi-getdiskfreespaceexw</a:t>
            </a:r>
          </a:p>
        </p:txBody>
      </p:sp>
    </p:spTree>
    <p:extLst>
      <p:ext uri="{BB962C8B-B14F-4D97-AF65-F5344CB8AC3E}">
        <p14:creationId xmlns:p14="http://schemas.microsoft.com/office/powerpoint/2010/main" val="65902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yberwarfare and state-sponsored hackers – the next global crisis? |  Magazine | The Times">
            <a:extLst>
              <a:ext uri="{FF2B5EF4-FFF2-40B4-BE49-F238E27FC236}">
                <a16:creationId xmlns:a16="http://schemas.microsoft.com/office/drawing/2014/main" id="{D1126F1A-E4B3-4895-88D5-7C29B045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2345309"/>
            <a:ext cx="4038600" cy="2730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1B61A50-2E5C-4ACB-BCD7-9D3B1D200B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678"/>
          <a:stretch/>
        </p:blipFill>
        <p:spPr bwMode="auto">
          <a:xfrm>
            <a:off x="5105400" y="0"/>
            <a:ext cx="4038600" cy="2368040"/>
          </a:xfrm>
          <a:prstGeom prst="rect">
            <a:avLst/>
          </a:prstGeom>
          <a:solidFill>
            <a:srgbClr val="FFFFFF"/>
          </a:solidFill>
        </p:spPr>
      </p:pic>
      <p:sp>
        <p:nvSpPr>
          <p:cNvPr id="3" name="Content Placeholder 2">
            <a:extLst>
              <a:ext uri="{FF2B5EF4-FFF2-40B4-BE49-F238E27FC236}">
                <a16:creationId xmlns:a16="http://schemas.microsoft.com/office/drawing/2014/main" id="{B21F1EA7-EFC4-438E-A026-810EF955A4DA}"/>
              </a:ext>
            </a:extLst>
          </p:cNvPr>
          <p:cNvSpPr>
            <a:spLocks noGrp="1"/>
          </p:cNvSpPr>
          <p:nvPr>
            <p:ph sz="half" idx="1"/>
          </p:nvPr>
        </p:nvSpPr>
        <p:spPr>
          <a:xfrm>
            <a:off x="266328" y="1092630"/>
            <a:ext cx="4648199" cy="3769622"/>
          </a:xfrm>
        </p:spPr>
        <p:txBody>
          <a:bodyPr wrap="square" anchor="t">
            <a:normAutofit/>
          </a:bodyPr>
          <a:lstStyle/>
          <a:p>
            <a:pPr>
              <a:lnSpc>
                <a:spcPct val="90000"/>
              </a:lnSpc>
            </a:pPr>
            <a:r>
              <a:rPr lang="en-US" sz="2000" dirty="0"/>
              <a:t>A</a:t>
            </a:r>
            <a:r>
              <a:rPr lang="en-US" sz="2000" b="0" i="0" dirty="0">
                <a:effectLst/>
              </a:rPr>
              <a:t> customer in Iran reported arbitrary </a:t>
            </a:r>
            <a:r>
              <a:rPr lang="en-US" sz="2000" b="0" i="0" u="sng" dirty="0">
                <a:effectLst/>
                <a:hlinkClick r:id="rId5"/>
              </a:rPr>
              <a:t>BSODs</a:t>
            </a:r>
            <a:r>
              <a:rPr lang="en-US" sz="2000" b="0" i="0" dirty="0">
                <a:effectLst/>
              </a:rPr>
              <a:t> and computer reboots and </a:t>
            </a:r>
            <a:r>
              <a:rPr lang="en-US" sz="2000" dirty="0"/>
              <a:t>Responded with a Windows OS misconfiguration.</a:t>
            </a:r>
          </a:p>
          <a:p>
            <a:pPr>
              <a:lnSpc>
                <a:spcPct val="90000"/>
              </a:lnSpc>
            </a:pPr>
            <a:r>
              <a:rPr lang="en-US" sz="2000" dirty="0"/>
              <a:t>Observed persistence.</a:t>
            </a:r>
          </a:p>
          <a:p>
            <a:pPr>
              <a:lnSpc>
                <a:spcPct val="90000"/>
              </a:lnSpc>
            </a:pPr>
            <a:r>
              <a:rPr lang="en-US" sz="2000" dirty="0"/>
              <a:t>58% of devices in Iran were infected and Nobody knew what this code was intended to do.</a:t>
            </a:r>
          </a:p>
          <a:p>
            <a:pPr>
              <a:lnSpc>
                <a:spcPct val="90000"/>
              </a:lnSpc>
            </a:pPr>
            <a:r>
              <a:rPr lang="en-US" sz="2000" dirty="0"/>
              <a:t>H</a:t>
            </a:r>
            <a:r>
              <a:rPr lang="en-US" sz="2000" b="0" i="0" dirty="0">
                <a:effectLst/>
              </a:rPr>
              <a:t>ighly skilled hackers used </a:t>
            </a:r>
            <a:r>
              <a:rPr lang="en-US" sz="2000" dirty="0"/>
              <a:t>Z</a:t>
            </a:r>
            <a:r>
              <a:rPr lang="en-US" sz="2000" b="0" i="0" dirty="0">
                <a:effectLst/>
              </a:rPr>
              <a:t>ero-day vulnerabilities.</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4</a:t>
            </a:fld>
            <a:endParaRPr lang="en-US" altLang="en-US"/>
          </a:p>
        </p:txBody>
      </p:sp>
      <p:pic>
        <p:nvPicPr>
          <p:cNvPr id="1028" name="Picture 4" descr="Cyber Attacks from Iran on the Rise - Ericom Blog">
            <a:extLst>
              <a:ext uri="{FF2B5EF4-FFF2-40B4-BE49-F238E27FC236}">
                <a16:creationId xmlns:a16="http://schemas.microsoft.com/office/drawing/2014/main" id="{7CBD0F96-AAFB-4A65-9F99-E057D7585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224" y="1771650"/>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B25EB44-613E-0CF5-76B5-7BEC7357015B}"/>
              </a:ext>
            </a:extLst>
          </p:cNvPr>
          <p:cNvSpPr>
            <a:spLocks noGrp="1"/>
          </p:cNvSpPr>
          <p:nvPr>
            <p:ph type="title"/>
          </p:nvPr>
        </p:nvSpPr>
        <p:spPr>
          <a:xfrm>
            <a:off x="457198" y="244878"/>
            <a:ext cx="4266457" cy="506015"/>
          </a:xfrm>
        </p:spPr>
        <p:txBody>
          <a:bodyPr/>
          <a:lstStyle/>
          <a:p>
            <a:r>
              <a:rPr lang="en-US" dirty="0"/>
              <a:t>How a New Era of Warfare Started</a:t>
            </a:r>
          </a:p>
        </p:txBody>
      </p:sp>
    </p:spTree>
    <p:extLst>
      <p:ext uri="{BB962C8B-B14F-4D97-AF65-F5344CB8AC3E}">
        <p14:creationId xmlns:p14="http://schemas.microsoft.com/office/powerpoint/2010/main" val="1630630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104F8979-6962-5DCB-D444-DD76D4AC9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182" y="1667774"/>
            <a:ext cx="3303796" cy="3009914"/>
          </a:xfrm>
          <a:prstGeom prst="rect">
            <a:avLst/>
          </a:prstGeom>
          <a:ln>
            <a:solidFill>
              <a:srgbClr val="FF0000"/>
            </a:solidFill>
          </a:ln>
        </p:spPr>
      </p:pic>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Reversing ISAACWiper (74F0)</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40</a:t>
            </a:fld>
            <a:endParaRPr lang="en-US" altLang="en-US">
              <a:latin typeface="Arial"/>
              <a:ea typeface="+mn-ea"/>
            </a:endParaRPr>
          </a:p>
        </p:txBody>
      </p:sp>
      <p:pic>
        <p:nvPicPr>
          <p:cNvPr id="5" name="Picture 4" descr="Graphical user interface, text, application&#10;&#10;Description automatically generated">
            <a:extLst>
              <a:ext uri="{FF2B5EF4-FFF2-40B4-BE49-F238E27FC236}">
                <a16:creationId xmlns:a16="http://schemas.microsoft.com/office/drawing/2014/main" id="{D7EB3CC0-C7D9-8CCA-D276-2DA223A81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3" y="1289826"/>
            <a:ext cx="5408573" cy="1400371"/>
          </a:xfrm>
          <a:prstGeom prst="rect">
            <a:avLst/>
          </a:prstGeom>
          <a:ln>
            <a:solidFill>
              <a:srgbClr val="FF0000"/>
            </a:solidFill>
          </a:ln>
        </p:spPr>
      </p:pic>
      <p:sp>
        <p:nvSpPr>
          <p:cNvPr id="6" name="Arrow: Right 5">
            <a:extLst>
              <a:ext uri="{FF2B5EF4-FFF2-40B4-BE49-F238E27FC236}">
                <a16:creationId xmlns:a16="http://schemas.microsoft.com/office/drawing/2014/main" id="{4DAF9087-7EA0-C535-48A4-E342179AF033}"/>
              </a:ext>
            </a:extLst>
          </p:cNvPr>
          <p:cNvSpPr/>
          <p:nvPr/>
        </p:nvSpPr>
        <p:spPr>
          <a:xfrm flipH="1">
            <a:off x="5467596" y="172530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7" name="Arrow: Right 6">
            <a:extLst>
              <a:ext uri="{FF2B5EF4-FFF2-40B4-BE49-F238E27FC236}">
                <a16:creationId xmlns:a16="http://schemas.microsoft.com/office/drawing/2014/main" id="{E3FF08E0-2BE6-5267-4462-BC7C7FF65FDC}"/>
              </a:ext>
            </a:extLst>
          </p:cNvPr>
          <p:cNvSpPr/>
          <p:nvPr/>
        </p:nvSpPr>
        <p:spPr>
          <a:xfrm flipH="1">
            <a:off x="1130631" y="246346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8" name="Arrow: Right 7">
            <a:extLst>
              <a:ext uri="{FF2B5EF4-FFF2-40B4-BE49-F238E27FC236}">
                <a16:creationId xmlns:a16="http://schemas.microsoft.com/office/drawing/2014/main" id="{7F236FA6-C01C-427F-F844-6FC89F0F041A}"/>
              </a:ext>
            </a:extLst>
          </p:cNvPr>
          <p:cNvSpPr/>
          <p:nvPr/>
        </p:nvSpPr>
        <p:spPr>
          <a:xfrm flipH="1">
            <a:off x="3722660" y="128982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9" name="Rectangle 8">
            <a:extLst>
              <a:ext uri="{FF2B5EF4-FFF2-40B4-BE49-F238E27FC236}">
                <a16:creationId xmlns:a16="http://schemas.microsoft.com/office/drawing/2014/main" id="{C1875325-7EFF-65B6-C47F-C841543A6C84}"/>
              </a:ext>
            </a:extLst>
          </p:cNvPr>
          <p:cNvSpPr/>
          <p:nvPr/>
        </p:nvSpPr>
        <p:spPr>
          <a:xfrm>
            <a:off x="1577539" y="1719791"/>
            <a:ext cx="1666568"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cxnSp>
        <p:nvCxnSpPr>
          <p:cNvPr id="13" name="Connector: Elbow 12">
            <a:extLst>
              <a:ext uri="{FF2B5EF4-FFF2-40B4-BE49-F238E27FC236}">
                <a16:creationId xmlns:a16="http://schemas.microsoft.com/office/drawing/2014/main" id="{2624391F-6768-5E33-2226-FB1F64196E1F}"/>
              </a:ext>
            </a:extLst>
          </p:cNvPr>
          <p:cNvCxnSpPr>
            <a:stCxn id="9" idx="2"/>
            <a:endCxn id="11" idx="1"/>
          </p:cNvCxnSpPr>
          <p:nvPr/>
        </p:nvCxnSpPr>
        <p:spPr>
          <a:xfrm rot="16200000" flipH="1">
            <a:off x="3430528" y="822078"/>
            <a:ext cx="1330949" cy="3370358"/>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54166DD7-4FB7-6E54-9DD3-21A8EB16F5D1}"/>
              </a:ext>
            </a:extLst>
          </p:cNvPr>
          <p:cNvSpPr/>
          <p:nvPr/>
        </p:nvSpPr>
        <p:spPr>
          <a:xfrm>
            <a:off x="2117160" y="1280534"/>
            <a:ext cx="710167"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TextBox 15">
            <a:extLst>
              <a:ext uri="{FF2B5EF4-FFF2-40B4-BE49-F238E27FC236}">
                <a16:creationId xmlns:a16="http://schemas.microsoft.com/office/drawing/2014/main" id="{516E5E7F-2106-061A-194F-AEBADD3DA613}"/>
              </a:ext>
            </a:extLst>
          </p:cNvPr>
          <p:cNvSpPr txBox="1"/>
          <p:nvPr/>
        </p:nvSpPr>
        <p:spPr>
          <a:xfrm>
            <a:off x="1432436" y="961289"/>
            <a:ext cx="2661747" cy="300082"/>
          </a:xfrm>
          <a:prstGeom prst="rect">
            <a:avLst/>
          </a:prstGeom>
          <a:noFill/>
        </p:spPr>
        <p:txBody>
          <a:bodyPr wrap="square">
            <a:spAutoFit/>
          </a:bodyPr>
          <a:lstStyle/>
          <a:p>
            <a:pPr defTabSz="685800" eaLnBrk="1" fontAlgn="auto" hangingPunct="1">
              <a:spcBef>
                <a:spcPts val="0"/>
              </a:spcBef>
              <a:spcAft>
                <a:spcPts val="0"/>
              </a:spcAft>
            </a:pPr>
            <a:r>
              <a:rPr lang="en-US" sz="1350" dirty="0">
                <a:solidFill>
                  <a:srgbClr val="FF0000"/>
                </a:solidFill>
                <a:latin typeface="Arial"/>
                <a:ea typeface="+mn-ea"/>
                <a:cs typeface="+mn-cs"/>
              </a:rPr>
              <a:t>Get partition of physical drive (n)</a:t>
            </a:r>
          </a:p>
        </p:txBody>
      </p:sp>
      <p:sp>
        <p:nvSpPr>
          <p:cNvPr id="19" name="TextBox 18">
            <a:extLst>
              <a:ext uri="{FF2B5EF4-FFF2-40B4-BE49-F238E27FC236}">
                <a16:creationId xmlns:a16="http://schemas.microsoft.com/office/drawing/2014/main" id="{ED26A4DB-8DDC-A111-4E0A-8E24F9943C19}"/>
              </a:ext>
            </a:extLst>
          </p:cNvPr>
          <p:cNvSpPr txBox="1"/>
          <p:nvPr/>
        </p:nvSpPr>
        <p:spPr>
          <a:xfrm>
            <a:off x="457200" y="4677688"/>
            <a:ext cx="6387527"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https://learn.microsoft.com/en-us/windows/win32/api/winioctl/ni-winioctl-ioctl_disk_get_drive_geometry_ex</a:t>
            </a:r>
          </a:p>
        </p:txBody>
      </p:sp>
    </p:spTree>
    <p:extLst>
      <p:ext uri="{BB962C8B-B14F-4D97-AF65-F5344CB8AC3E}">
        <p14:creationId xmlns:p14="http://schemas.microsoft.com/office/powerpoint/2010/main" val="475746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Wiping Operations (3310)</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41</a:t>
            </a:fld>
            <a:endParaRPr lang="en-US" altLang="en-US">
              <a:latin typeface="Arial"/>
              <a:ea typeface="+mn-ea"/>
            </a:endParaRPr>
          </a:p>
        </p:txBody>
      </p:sp>
      <p:pic>
        <p:nvPicPr>
          <p:cNvPr id="10" name="Picture 9" descr="Text&#10;&#10;Description automatically generated">
            <a:extLst>
              <a:ext uri="{FF2B5EF4-FFF2-40B4-BE49-F238E27FC236}">
                <a16:creationId xmlns:a16="http://schemas.microsoft.com/office/drawing/2014/main" id="{F277DE01-8991-9884-468B-1C75028D4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649" y="875264"/>
            <a:ext cx="3986769" cy="671606"/>
          </a:xfrm>
          <a:prstGeom prst="rect">
            <a:avLst/>
          </a:prstGeom>
          <a:ln>
            <a:solidFill>
              <a:srgbClr val="FF0000"/>
            </a:solidFill>
          </a:ln>
        </p:spPr>
      </p:pic>
      <p:pic>
        <p:nvPicPr>
          <p:cNvPr id="28" name="Picture 27" descr="A picture containing text, device&#10;&#10;Description automatically generated">
            <a:extLst>
              <a:ext uri="{FF2B5EF4-FFF2-40B4-BE49-F238E27FC236}">
                <a16:creationId xmlns:a16="http://schemas.microsoft.com/office/drawing/2014/main" id="{FC4C5248-B82E-476C-6189-47F8513A5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418" y="107158"/>
            <a:ext cx="1714100" cy="4822723"/>
          </a:xfrm>
          <a:prstGeom prst="rect">
            <a:avLst/>
          </a:prstGeom>
          <a:ln>
            <a:solidFill>
              <a:srgbClr val="FF0000"/>
            </a:solidFill>
          </a:ln>
        </p:spPr>
      </p:pic>
      <p:sp>
        <p:nvSpPr>
          <p:cNvPr id="29" name="Arrow: Right 28">
            <a:extLst>
              <a:ext uri="{FF2B5EF4-FFF2-40B4-BE49-F238E27FC236}">
                <a16:creationId xmlns:a16="http://schemas.microsoft.com/office/drawing/2014/main" id="{2A7DC7B1-CF56-868E-3D66-5C03BEBFF730}"/>
              </a:ext>
            </a:extLst>
          </p:cNvPr>
          <p:cNvSpPr/>
          <p:nvPr/>
        </p:nvSpPr>
        <p:spPr>
          <a:xfrm flipH="1">
            <a:off x="8231979" y="3640382"/>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31" name="Picture 30" descr="Graphical user interface, text, application&#10;&#10;Description automatically generated">
            <a:extLst>
              <a:ext uri="{FF2B5EF4-FFF2-40B4-BE49-F238E27FC236}">
                <a16:creationId xmlns:a16="http://schemas.microsoft.com/office/drawing/2014/main" id="{4CBD2CCF-0BDA-0FC1-5F84-7BF5B1461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080" y="1871044"/>
            <a:ext cx="2891620" cy="2694743"/>
          </a:xfrm>
          <a:prstGeom prst="rect">
            <a:avLst/>
          </a:prstGeom>
          <a:ln>
            <a:solidFill>
              <a:srgbClr val="FF0000"/>
            </a:solidFill>
          </a:ln>
        </p:spPr>
      </p:pic>
      <p:sp>
        <p:nvSpPr>
          <p:cNvPr id="32" name="TextBox 31">
            <a:extLst>
              <a:ext uri="{FF2B5EF4-FFF2-40B4-BE49-F238E27FC236}">
                <a16:creationId xmlns:a16="http://schemas.microsoft.com/office/drawing/2014/main" id="{44BE1383-7728-1628-0582-36CC04C7F343}"/>
              </a:ext>
            </a:extLst>
          </p:cNvPr>
          <p:cNvSpPr txBox="1"/>
          <p:nvPr/>
        </p:nvSpPr>
        <p:spPr>
          <a:xfrm>
            <a:off x="457200" y="4698522"/>
            <a:ext cx="6387527"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https://learn.microsoft.com/en-us/windows/win32/api/winioctl/ni-winioctl-fsctl_lock_volume</a:t>
            </a:r>
          </a:p>
        </p:txBody>
      </p:sp>
      <p:sp>
        <p:nvSpPr>
          <p:cNvPr id="33" name="Arrow: Right 32">
            <a:extLst>
              <a:ext uri="{FF2B5EF4-FFF2-40B4-BE49-F238E27FC236}">
                <a16:creationId xmlns:a16="http://schemas.microsoft.com/office/drawing/2014/main" id="{021292A4-1F6C-1A53-2A27-FDE073FE13D1}"/>
              </a:ext>
            </a:extLst>
          </p:cNvPr>
          <p:cNvSpPr/>
          <p:nvPr/>
        </p:nvSpPr>
        <p:spPr>
          <a:xfrm flipH="1">
            <a:off x="4934977" y="87526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4" name="Arrow: Right 33">
            <a:extLst>
              <a:ext uri="{FF2B5EF4-FFF2-40B4-BE49-F238E27FC236}">
                <a16:creationId xmlns:a16="http://schemas.microsoft.com/office/drawing/2014/main" id="{5922868E-5832-2F3E-0047-D608C85516E6}"/>
              </a:ext>
            </a:extLst>
          </p:cNvPr>
          <p:cNvSpPr/>
          <p:nvPr/>
        </p:nvSpPr>
        <p:spPr>
          <a:xfrm flipH="1">
            <a:off x="5420283" y="1430392"/>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5" name="Rectangle 34">
            <a:extLst>
              <a:ext uri="{FF2B5EF4-FFF2-40B4-BE49-F238E27FC236}">
                <a16:creationId xmlns:a16="http://schemas.microsoft.com/office/drawing/2014/main" id="{E64441B3-425F-76F3-26E9-FDBAE4494010}"/>
              </a:ext>
            </a:extLst>
          </p:cNvPr>
          <p:cNvSpPr/>
          <p:nvPr/>
        </p:nvSpPr>
        <p:spPr>
          <a:xfrm>
            <a:off x="2630575" y="888206"/>
            <a:ext cx="1386886"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6" name="Rectangle 35">
            <a:extLst>
              <a:ext uri="{FF2B5EF4-FFF2-40B4-BE49-F238E27FC236}">
                <a16:creationId xmlns:a16="http://schemas.microsoft.com/office/drawing/2014/main" id="{65361D92-6D3B-16AA-9CB4-FBCA2E42F452}"/>
              </a:ext>
            </a:extLst>
          </p:cNvPr>
          <p:cNvSpPr/>
          <p:nvPr/>
        </p:nvSpPr>
        <p:spPr>
          <a:xfrm>
            <a:off x="2842215" y="1418384"/>
            <a:ext cx="905351"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cxnSp>
        <p:nvCxnSpPr>
          <p:cNvPr id="38" name="Connector: Elbow 37">
            <a:extLst>
              <a:ext uri="{FF2B5EF4-FFF2-40B4-BE49-F238E27FC236}">
                <a16:creationId xmlns:a16="http://schemas.microsoft.com/office/drawing/2014/main" id="{6947FC35-01B1-E662-4E83-952BAF76D159}"/>
              </a:ext>
            </a:extLst>
          </p:cNvPr>
          <p:cNvCxnSpPr>
            <a:cxnSpLocks/>
            <a:stCxn id="36" idx="2"/>
            <a:endCxn id="31" idx="0"/>
          </p:cNvCxnSpPr>
          <p:nvPr/>
        </p:nvCxnSpPr>
        <p:spPr>
          <a:xfrm rot="5400000">
            <a:off x="3129557" y="1705710"/>
            <a:ext cx="330668" cy="1"/>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3" name="Arrow: Right 42">
            <a:extLst>
              <a:ext uri="{FF2B5EF4-FFF2-40B4-BE49-F238E27FC236}">
                <a16:creationId xmlns:a16="http://schemas.microsoft.com/office/drawing/2014/main" id="{EA70B6E0-9FC8-CA0E-7B86-7E59FCA19241}"/>
              </a:ext>
            </a:extLst>
          </p:cNvPr>
          <p:cNvSpPr/>
          <p:nvPr/>
        </p:nvSpPr>
        <p:spPr>
          <a:xfrm>
            <a:off x="1709644" y="306445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71200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4293335" cy="506015"/>
          </a:xfrm>
        </p:spPr>
        <p:txBody>
          <a:bodyPr wrap="square" anchor="ctr">
            <a:normAutofit fontScale="90000"/>
          </a:bodyPr>
          <a:lstStyle/>
          <a:p>
            <a:pPr algn="ctr"/>
            <a:r>
              <a:rPr lang="en-US" dirty="0"/>
              <a:t>ISAACWiper Wiping Operations (3310 cont.)</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42</a:t>
            </a:fld>
            <a:endParaRPr lang="en-US" altLang="en-US">
              <a:latin typeface="Arial"/>
              <a:ea typeface="+mn-ea"/>
            </a:endParaRPr>
          </a:p>
        </p:txBody>
      </p:sp>
      <p:pic>
        <p:nvPicPr>
          <p:cNvPr id="18" name="Picture 17" descr="Table&#10;&#10;Description automatically generated">
            <a:extLst>
              <a:ext uri="{FF2B5EF4-FFF2-40B4-BE49-F238E27FC236}">
                <a16:creationId xmlns:a16="http://schemas.microsoft.com/office/drawing/2014/main" id="{9933F7FC-EE8A-0005-6F41-072B8D9CF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929" y="287594"/>
            <a:ext cx="3377356" cy="4046139"/>
          </a:xfrm>
          <a:prstGeom prst="rect">
            <a:avLst/>
          </a:prstGeom>
          <a:ln>
            <a:solidFill>
              <a:srgbClr val="FF0000"/>
            </a:solidFill>
          </a:ln>
        </p:spPr>
      </p:pic>
      <p:pic>
        <p:nvPicPr>
          <p:cNvPr id="21" name="Picture 20" descr="Text&#10;&#10;Description automatically generated">
            <a:extLst>
              <a:ext uri="{FF2B5EF4-FFF2-40B4-BE49-F238E27FC236}">
                <a16:creationId xmlns:a16="http://schemas.microsoft.com/office/drawing/2014/main" id="{33D6C540-59EE-365E-974D-8E9F72727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23" y="3415147"/>
            <a:ext cx="1721884" cy="893093"/>
          </a:xfrm>
          <a:prstGeom prst="rect">
            <a:avLst/>
          </a:prstGeom>
          <a:ln>
            <a:solidFill>
              <a:srgbClr val="FF0000"/>
            </a:solidFill>
          </a:ln>
        </p:spPr>
      </p:pic>
      <p:pic>
        <p:nvPicPr>
          <p:cNvPr id="3" name="Picture 2" descr="Graphical user interface, text, application&#10;&#10;Description automatically generated">
            <a:extLst>
              <a:ext uri="{FF2B5EF4-FFF2-40B4-BE49-F238E27FC236}">
                <a16:creationId xmlns:a16="http://schemas.microsoft.com/office/drawing/2014/main" id="{6C70982C-14D8-D341-9AB1-73B69DECC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24" y="977066"/>
            <a:ext cx="4203728" cy="1702912"/>
          </a:xfrm>
          <a:prstGeom prst="rect">
            <a:avLst/>
          </a:prstGeom>
          <a:ln>
            <a:solidFill>
              <a:srgbClr val="FF0000"/>
            </a:solidFill>
          </a:ln>
        </p:spPr>
      </p:pic>
      <p:sp>
        <p:nvSpPr>
          <p:cNvPr id="5" name="Rectangle 4">
            <a:extLst>
              <a:ext uri="{FF2B5EF4-FFF2-40B4-BE49-F238E27FC236}">
                <a16:creationId xmlns:a16="http://schemas.microsoft.com/office/drawing/2014/main" id="{5276399A-D4F2-6C3B-085A-08E858E051B4}"/>
              </a:ext>
            </a:extLst>
          </p:cNvPr>
          <p:cNvSpPr/>
          <p:nvPr/>
        </p:nvSpPr>
        <p:spPr>
          <a:xfrm>
            <a:off x="362810" y="1296383"/>
            <a:ext cx="389358" cy="7964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 name="Rectangle 5">
            <a:extLst>
              <a:ext uri="{FF2B5EF4-FFF2-40B4-BE49-F238E27FC236}">
                <a16:creationId xmlns:a16="http://schemas.microsoft.com/office/drawing/2014/main" id="{8044AF9D-B2AA-F22F-71F2-96F2FE862BE2}"/>
              </a:ext>
            </a:extLst>
          </p:cNvPr>
          <p:cNvSpPr/>
          <p:nvPr/>
        </p:nvSpPr>
        <p:spPr>
          <a:xfrm>
            <a:off x="427410" y="2255764"/>
            <a:ext cx="3590050" cy="19072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7" name="Arrow: Right 6">
            <a:extLst>
              <a:ext uri="{FF2B5EF4-FFF2-40B4-BE49-F238E27FC236}">
                <a16:creationId xmlns:a16="http://schemas.microsoft.com/office/drawing/2014/main" id="{40CC4FFB-205C-355F-6DE1-DB87DBE82840}"/>
              </a:ext>
            </a:extLst>
          </p:cNvPr>
          <p:cNvSpPr/>
          <p:nvPr/>
        </p:nvSpPr>
        <p:spPr>
          <a:xfrm flipH="1">
            <a:off x="2926984" y="1296383"/>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8" name="Arrow: Right 7">
            <a:extLst>
              <a:ext uri="{FF2B5EF4-FFF2-40B4-BE49-F238E27FC236}">
                <a16:creationId xmlns:a16="http://schemas.microsoft.com/office/drawing/2014/main" id="{99BD8A1B-E750-3500-E461-328C6CC8286B}"/>
              </a:ext>
            </a:extLst>
          </p:cNvPr>
          <p:cNvSpPr/>
          <p:nvPr/>
        </p:nvSpPr>
        <p:spPr>
          <a:xfrm flipH="1">
            <a:off x="2936074" y="1831613"/>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9" name="Arrow: Right 8">
            <a:extLst>
              <a:ext uri="{FF2B5EF4-FFF2-40B4-BE49-F238E27FC236}">
                <a16:creationId xmlns:a16="http://schemas.microsoft.com/office/drawing/2014/main" id="{4551EF26-230F-A0FD-6967-600576145311}"/>
              </a:ext>
            </a:extLst>
          </p:cNvPr>
          <p:cNvSpPr/>
          <p:nvPr/>
        </p:nvSpPr>
        <p:spPr>
          <a:xfrm>
            <a:off x="220425" y="104737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1" name="Arrow: Right 10">
            <a:extLst>
              <a:ext uri="{FF2B5EF4-FFF2-40B4-BE49-F238E27FC236}">
                <a16:creationId xmlns:a16="http://schemas.microsoft.com/office/drawing/2014/main" id="{C1B2CEB0-7444-3DFC-6770-62AF56D2F064}"/>
              </a:ext>
            </a:extLst>
          </p:cNvPr>
          <p:cNvSpPr/>
          <p:nvPr/>
        </p:nvSpPr>
        <p:spPr>
          <a:xfrm>
            <a:off x="220425" y="1210410"/>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2" name="Arrow: Right 11">
            <a:extLst>
              <a:ext uri="{FF2B5EF4-FFF2-40B4-BE49-F238E27FC236}">
                <a16:creationId xmlns:a16="http://schemas.microsoft.com/office/drawing/2014/main" id="{8CC7E102-63AD-CC56-7663-88F57C28FB44}"/>
              </a:ext>
            </a:extLst>
          </p:cNvPr>
          <p:cNvSpPr/>
          <p:nvPr/>
        </p:nvSpPr>
        <p:spPr>
          <a:xfrm>
            <a:off x="296054" y="2090150"/>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4" name="Arrow: Right 13">
            <a:extLst>
              <a:ext uri="{FF2B5EF4-FFF2-40B4-BE49-F238E27FC236}">
                <a16:creationId xmlns:a16="http://schemas.microsoft.com/office/drawing/2014/main" id="{063BB74A-DE61-E825-46AE-FE2387D24D8F}"/>
              </a:ext>
            </a:extLst>
          </p:cNvPr>
          <p:cNvSpPr/>
          <p:nvPr/>
        </p:nvSpPr>
        <p:spPr>
          <a:xfrm flipH="1">
            <a:off x="7219669" y="1487012"/>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546C783D-CA6B-5AE5-D170-69358A37ACEF}"/>
              </a:ext>
            </a:extLst>
          </p:cNvPr>
          <p:cNvSpPr/>
          <p:nvPr/>
        </p:nvSpPr>
        <p:spPr>
          <a:xfrm flipH="1">
            <a:off x="7150153" y="2675538"/>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7" name="Arrow: Right 16">
            <a:extLst>
              <a:ext uri="{FF2B5EF4-FFF2-40B4-BE49-F238E27FC236}">
                <a16:creationId xmlns:a16="http://schemas.microsoft.com/office/drawing/2014/main" id="{7EE8E8CB-76FC-488B-B573-339123B20ECA}"/>
              </a:ext>
            </a:extLst>
          </p:cNvPr>
          <p:cNvSpPr/>
          <p:nvPr/>
        </p:nvSpPr>
        <p:spPr>
          <a:xfrm flipH="1">
            <a:off x="7150153" y="285421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9" name="Arrow: Right 18">
            <a:extLst>
              <a:ext uri="{FF2B5EF4-FFF2-40B4-BE49-F238E27FC236}">
                <a16:creationId xmlns:a16="http://schemas.microsoft.com/office/drawing/2014/main" id="{A65BA4C7-AB70-F679-6B50-BB801CC06249}"/>
              </a:ext>
            </a:extLst>
          </p:cNvPr>
          <p:cNvSpPr/>
          <p:nvPr/>
        </p:nvSpPr>
        <p:spPr>
          <a:xfrm flipH="1">
            <a:off x="7150153" y="3032900"/>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Arrow: Right 19">
            <a:extLst>
              <a:ext uri="{FF2B5EF4-FFF2-40B4-BE49-F238E27FC236}">
                <a16:creationId xmlns:a16="http://schemas.microsoft.com/office/drawing/2014/main" id="{11F7377C-688F-E0D8-6D90-B32F7BCA8422}"/>
              </a:ext>
            </a:extLst>
          </p:cNvPr>
          <p:cNvSpPr/>
          <p:nvPr/>
        </p:nvSpPr>
        <p:spPr>
          <a:xfrm flipH="1">
            <a:off x="7150153" y="249875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srgbClr val="FFFFFF"/>
              </a:solidFill>
              <a:latin typeface="Arial"/>
            </a:endParaRPr>
          </a:p>
        </p:txBody>
      </p:sp>
      <p:cxnSp>
        <p:nvCxnSpPr>
          <p:cNvPr id="26" name="Connector: Elbow 25">
            <a:extLst>
              <a:ext uri="{FF2B5EF4-FFF2-40B4-BE49-F238E27FC236}">
                <a16:creationId xmlns:a16="http://schemas.microsoft.com/office/drawing/2014/main" id="{4A8EC599-1749-F824-6FF1-4587BCA53C34}"/>
              </a:ext>
            </a:extLst>
          </p:cNvPr>
          <p:cNvCxnSpPr>
            <a:stCxn id="6" idx="2"/>
            <a:endCxn id="21" idx="0"/>
          </p:cNvCxnSpPr>
          <p:nvPr/>
        </p:nvCxnSpPr>
        <p:spPr>
          <a:xfrm rot="5400000">
            <a:off x="1177870" y="2370581"/>
            <a:ext cx="968662" cy="112047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A974BB68-D794-CA0E-D9EF-942B1198BAB1}"/>
              </a:ext>
            </a:extLst>
          </p:cNvPr>
          <p:cNvCxnSpPr>
            <a:cxnSpLocks/>
          </p:cNvCxnSpPr>
          <p:nvPr/>
        </p:nvCxnSpPr>
        <p:spPr>
          <a:xfrm>
            <a:off x="2222434" y="2444121"/>
            <a:ext cx="2915495" cy="1312293"/>
          </a:xfrm>
          <a:prstGeom prst="bentConnector3">
            <a:avLst>
              <a:gd name="adj1" fmla="val -8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1DA367D-58F0-3AF8-8488-227296E98045}"/>
              </a:ext>
            </a:extLst>
          </p:cNvPr>
          <p:cNvSpPr txBox="1"/>
          <p:nvPr/>
        </p:nvSpPr>
        <p:spPr>
          <a:xfrm>
            <a:off x="1997094" y="3941318"/>
            <a:ext cx="1078417" cy="577081"/>
          </a:xfrm>
          <a:prstGeom prst="rect">
            <a:avLst/>
          </a:prstGeom>
          <a:noFill/>
        </p:spPr>
        <p:txBody>
          <a:bodyPr wrap="square" rtlCol="0">
            <a:spAutoFit/>
          </a:bodyPr>
          <a:lstStyle/>
          <a:p>
            <a:pPr defTabSz="685800" eaLnBrk="1" fontAlgn="auto" hangingPunct="1">
              <a:spcBef>
                <a:spcPts val="0"/>
              </a:spcBef>
              <a:spcAft>
                <a:spcPts val="0"/>
              </a:spcAft>
            </a:pPr>
            <a:r>
              <a:rPr lang="en-US" sz="1050" dirty="0">
                <a:solidFill>
                  <a:srgbClr val="FF0000"/>
                </a:solidFill>
                <a:latin typeface="Arial"/>
                <a:ea typeface="+mn-ea"/>
                <a:cs typeface="+mn-cs"/>
              </a:rPr>
              <a:t>Python “twist” implementation</a:t>
            </a:r>
          </a:p>
        </p:txBody>
      </p:sp>
      <p:sp>
        <p:nvSpPr>
          <p:cNvPr id="33" name="TextBox 32">
            <a:extLst>
              <a:ext uri="{FF2B5EF4-FFF2-40B4-BE49-F238E27FC236}">
                <a16:creationId xmlns:a16="http://schemas.microsoft.com/office/drawing/2014/main" id="{06334EE3-5B2C-8874-0B85-58A2A2D2CE4D}"/>
              </a:ext>
            </a:extLst>
          </p:cNvPr>
          <p:cNvSpPr txBox="1"/>
          <p:nvPr/>
        </p:nvSpPr>
        <p:spPr>
          <a:xfrm>
            <a:off x="3857872" y="3941318"/>
            <a:ext cx="1268258" cy="577081"/>
          </a:xfrm>
          <a:prstGeom prst="rect">
            <a:avLst/>
          </a:prstGeom>
          <a:noFill/>
        </p:spPr>
        <p:txBody>
          <a:bodyPr wrap="square" rtlCol="0">
            <a:spAutoFit/>
          </a:bodyPr>
          <a:lstStyle/>
          <a:p>
            <a:pPr defTabSz="685800" eaLnBrk="1" fontAlgn="auto" hangingPunct="1">
              <a:spcBef>
                <a:spcPts val="0"/>
              </a:spcBef>
              <a:spcAft>
                <a:spcPts val="0"/>
              </a:spcAft>
            </a:pPr>
            <a:r>
              <a:rPr lang="en-US" sz="1050" dirty="0">
                <a:solidFill>
                  <a:srgbClr val="FF0000"/>
                </a:solidFill>
                <a:latin typeface="Arial"/>
                <a:ea typeface="+mn-ea"/>
                <a:cs typeface="+mn-cs"/>
              </a:rPr>
              <a:t>Pseudocode “twist” implementation</a:t>
            </a:r>
          </a:p>
        </p:txBody>
      </p:sp>
      <mc:AlternateContent xmlns:mc="http://schemas.openxmlformats.org/markup-compatibility/2006">
        <mc:Choice xmlns:p14="http://schemas.microsoft.com/office/powerpoint/2010/main" Requires="p14">
          <p:contentPart p14:bwMode="auto" r:id="rId5">
            <p14:nvContentPartPr>
              <p14:cNvPr id="34" name="Ink 33">
                <a:extLst>
                  <a:ext uri="{FF2B5EF4-FFF2-40B4-BE49-F238E27FC236}">
                    <a16:creationId xmlns:a16="http://schemas.microsoft.com/office/drawing/2014/main" id="{698C9622-5CA9-655E-BC2B-B255B61B5712}"/>
                  </a:ext>
                </a:extLst>
              </p14:cNvPr>
              <p14:cNvContentPartPr/>
              <p14:nvPr/>
            </p14:nvContentPartPr>
            <p14:xfrm>
              <a:off x="5703272" y="2529225"/>
              <a:ext cx="65340" cy="85050"/>
            </p14:xfrm>
          </p:contentPart>
        </mc:Choice>
        <mc:Fallback>
          <p:pic>
            <p:nvPicPr>
              <p:cNvPr id="34" name="Ink 33">
                <a:extLst>
                  <a:ext uri="{FF2B5EF4-FFF2-40B4-BE49-F238E27FC236}">
                    <a16:creationId xmlns:a16="http://schemas.microsoft.com/office/drawing/2014/main" id="{698C9622-5CA9-655E-BC2B-B255B61B5712}"/>
                  </a:ext>
                </a:extLst>
              </p:cNvPr>
              <p:cNvPicPr/>
              <p:nvPr/>
            </p:nvPicPr>
            <p:blipFill>
              <a:blip r:embed="rId6"/>
              <a:stretch>
                <a:fillRect/>
              </a:stretch>
            </p:blipFill>
            <p:spPr>
              <a:xfrm>
                <a:off x="5694346" y="2520253"/>
                <a:ext cx="82835" cy="10263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5" name="Ink 34">
                <a:extLst>
                  <a:ext uri="{FF2B5EF4-FFF2-40B4-BE49-F238E27FC236}">
                    <a16:creationId xmlns:a16="http://schemas.microsoft.com/office/drawing/2014/main" id="{AC83C22B-7DCB-FADF-0550-5B69B18F849F}"/>
                  </a:ext>
                </a:extLst>
              </p14:cNvPr>
              <p14:cNvContentPartPr/>
              <p14:nvPr/>
            </p14:nvContentPartPr>
            <p14:xfrm>
              <a:off x="5812484" y="2531701"/>
              <a:ext cx="55080" cy="93690"/>
            </p14:xfrm>
          </p:contentPart>
        </mc:Choice>
        <mc:Fallback>
          <p:pic>
            <p:nvPicPr>
              <p:cNvPr id="35" name="Ink 34">
                <a:extLst>
                  <a:ext uri="{FF2B5EF4-FFF2-40B4-BE49-F238E27FC236}">
                    <a16:creationId xmlns:a16="http://schemas.microsoft.com/office/drawing/2014/main" id="{AC83C22B-7DCB-FADF-0550-5B69B18F849F}"/>
                  </a:ext>
                </a:extLst>
              </p:cNvPr>
              <p:cNvPicPr/>
              <p:nvPr/>
            </p:nvPicPr>
            <p:blipFill>
              <a:blip r:embed="rId8"/>
              <a:stretch>
                <a:fillRect/>
              </a:stretch>
            </p:blipFill>
            <p:spPr>
              <a:xfrm>
                <a:off x="5803484" y="2522727"/>
                <a:ext cx="72720" cy="111279"/>
              </a:xfrm>
              <a:prstGeom prst="rect">
                <a:avLst/>
              </a:prstGeom>
            </p:spPr>
          </p:pic>
        </mc:Fallback>
      </mc:AlternateContent>
      <p:sp>
        <p:nvSpPr>
          <p:cNvPr id="41" name="TextBox 40">
            <a:extLst>
              <a:ext uri="{FF2B5EF4-FFF2-40B4-BE49-F238E27FC236}">
                <a16:creationId xmlns:a16="http://schemas.microsoft.com/office/drawing/2014/main" id="{FC18C0F3-0BE3-E347-404F-9EA80F6384CB}"/>
              </a:ext>
            </a:extLst>
          </p:cNvPr>
          <p:cNvSpPr txBox="1"/>
          <p:nvPr/>
        </p:nvSpPr>
        <p:spPr>
          <a:xfrm>
            <a:off x="457200" y="4698522"/>
            <a:ext cx="6387527"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https://github.com/python/cpython/blob/main/Modules/_randommodule.c#L25</a:t>
            </a:r>
          </a:p>
        </p:txBody>
      </p:sp>
      <p:sp>
        <p:nvSpPr>
          <p:cNvPr id="42" name="TextBox 41">
            <a:extLst>
              <a:ext uri="{FF2B5EF4-FFF2-40B4-BE49-F238E27FC236}">
                <a16:creationId xmlns:a16="http://schemas.microsoft.com/office/drawing/2014/main" id="{C4376DD0-FB64-5F42-F732-EADB488C54A0}"/>
              </a:ext>
            </a:extLst>
          </p:cNvPr>
          <p:cNvSpPr txBox="1"/>
          <p:nvPr/>
        </p:nvSpPr>
        <p:spPr>
          <a:xfrm>
            <a:off x="457200" y="4547435"/>
            <a:ext cx="6387527"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https://blog.ollien.com/posts/reverse-mersenne-twister/</a:t>
            </a:r>
          </a:p>
        </p:txBody>
      </p:sp>
    </p:spTree>
    <p:extLst>
      <p:ext uri="{BB962C8B-B14F-4D97-AF65-F5344CB8AC3E}">
        <p14:creationId xmlns:p14="http://schemas.microsoft.com/office/powerpoint/2010/main" val="3865400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Wiping Operations (3310 cont.)</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43</a:t>
            </a:fld>
            <a:endParaRPr lang="en-US" altLang="en-US">
              <a:latin typeface="Arial"/>
              <a:ea typeface="+mn-ea"/>
            </a:endParaRPr>
          </a:p>
        </p:txBody>
      </p:sp>
      <p:pic>
        <p:nvPicPr>
          <p:cNvPr id="23" name="Picture 22" descr="Text&#10;&#10;Description automatically generated">
            <a:extLst>
              <a:ext uri="{FF2B5EF4-FFF2-40B4-BE49-F238E27FC236}">
                <a16:creationId xmlns:a16="http://schemas.microsoft.com/office/drawing/2014/main" id="{F6975511-6926-12EB-778C-9BB5469D1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69" y="1789400"/>
            <a:ext cx="2579254" cy="1564700"/>
          </a:xfrm>
          <a:prstGeom prst="rect">
            <a:avLst/>
          </a:prstGeom>
          <a:ln>
            <a:solidFill>
              <a:srgbClr val="FF0000"/>
            </a:solidFill>
          </a:ln>
        </p:spPr>
      </p:pic>
      <p:pic>
        <p:nvPicPr>
          <p:cNvPr id="25" name="Picture 24" descr="Text&#10;&#10;Description automatically generated">
            <a:extLst>
              <a:ext uri="{FF2B5EF4-FFF2-40B4-BE49-F238E27FC236}">
                <a16:creationId xmlns:a16="http://schemas.microsoft.com/office/drawing/2014/main" id="{82EDC02F-4A9B-580B-8BDC-BCDFE8FF1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884" y="989189"/>
            <a:ext cx="3015083" cy="3165123"/>
          </a:xfrm>
          <a:prstGeom prst="rect">
            <a:avLst/>
          </a:prstGeom>
          <a:ln>
            <a:solidFill>
              <a:srgbClr val="FF0000"/>
            </a:solidFill>
          </a:ln>
        </p:spPr>
      </p:pic>
      <p:sp>
        <p:nvSpPr>
          <p:cNvPr id="3" name="Arrow: Right 2">
            <a:extLst>
              <a:ext uri="{FF2B5EF4-FFF2-40B4-BE49-F238E27FC236}">
                <a16:creationId xmlns:a16="http://schemas.microsoft.com/office/drawing/2014/main" id="{4BF9D075-4444-F200-32C4-C3C6CCADCFD6}"/>
              </a:ext>
            </a:extLst>
          </p:cNvPr>
          <p:cNvSpPr/>
          <p:nvPr/>
        </p:nvSpPr>
        <p:spPr>
          <a:xfrm>
            <a:off x="3767171" y="2383271"/>
            <a:ext cx="465363" cy="37695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5" name="Arrow: Right 4">
            <a:extLst>
              <a:ext uri="{FF2B5EF4-FFF2-40B4-BE49-F238E27FC236}">
                <a16:creationId xmlns:a16="http://schemas.microsoft.com/office/drawing/2014/main" id="{79EAA689-3EB9-C85F-5D5B-01BC18D6C3C2}"/>
              </a:ext>
            </a:extLst>
          </p:cNvPr>
          <p:cNvSpPr/>
          <p:nvPr/>
        </p:nvSpPr>
        <p:spPr>
          <a:xfrm>
            <a:off x="407660" y="241987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 name="Arrow: Right 5">
            <a:extLst>
              <a:ext uri="{FF2B5EF4-FFF2-40B4-BE49-F238E27FC236}">
                <a16:creationId xmlns:a16="http://schemas.microsoft.com/office/drawing/2014/main" id="{AEBE4F73-2647-0E6C-63B8-54897F301977}"/>
              </a:ext>
            </a:extLst>
          </p:cNvPr>
          <p:cNvSpPr/>
          <p:nvPr/>
        </p:nvSpPr>
        <p:spPr>
          <a:xfrm>
            <a:off x="4981873" y="198553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7" name="Rectangle 6">
            <a:extLst>
              <a:ext uri="{FF2B5EF4-FFF2-40B4-BE49-F238E27FC236}">
                <a16:creationId xmlns:a16="http://schemas.microsoft.com/office/drawing/2014/main" id="{554FA9C2-CCC3-D61C-565E-1BD28E0BA0E8}"/>
              </a:ext>
            </a:extLst>
          </p:cNvPr>
          <p:cNvSpPr/>
          <p:nvPr/>
        </p:nvSpPr>
        <p:spPr>
          <a:xfrm>
            <a:off x="1039761" y="2419875"/>
            <a:ext cx="336264"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8" name="Rectangle 7">
            <a:extLst>
              <a:ext uri="{FF2B5EF4-FFF2-40B4-BE49-F238E27FC236}">
                <a16:creationId xmlns:a16="http://schemas.microsoft.com/office/drawing/2014/main" id="{936DFCBA-2F53-43A0-5DE3-3C4FD9D0561E}"/>
              </a:ext>
            </a:extLst>
          </p:cNvPr>
          <p:cNvSpPr/>
          <p:nvPr/>
        </p:nvSpPr>
        <p:spPr>
          <a:xfrm>
            <a:off x="659253" y="2860131"/>
            <a:ext cx="1036265" cy="9544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9" name="Rectangle 8">
            <a:extLst>
              <a:ext uri="{FF2B5EF4-FFF2-40B4-BE49-F238E27FC236}">
                <a16:creationId xmlns:a16="http://schemas.microsoft.com/office/drawing/2014/main" id="{F3DCB8D0-19C2-F8ED-38F0-2B80369B26CE}"/>
              </a:ext>
            </a:extLst>
          </p:cNvPr>
          <p:cNvSpPr/>
          <p:nvPr/>
        </p:nvSpPr>
        <p:spPr>
          <a:xfrm>
            <a:off x="5521797" y="1996051"/>
            <a:ext cx="982243" cy="9232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1" name="Arrow: Right 10">
            <a:extLst>
              <a:ext uri="{FF2B5EF4-FFF2-40B4-BE49-F238E27FC236}">
                <a16:creationId xmlns:a16="http://schemas.microsoft.com/office/drawing/2014/main" id="{5A6D68E0-366C-78A4-B29F-E5041039F7C2}"/>
              </a:ext>
            </a:extLst>
          </p:cNvPr>
          <p:cNvSpPr/>
          <p:nvPr/>
        </p:nvSpPr>
        <p:spPr>
          <a:xfrm flipH="1">
            <a:off x="6622630" y="302455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1225407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3985014" cy="506015"/>
          </a:xfrm>
        </p:spPr>
        <p:txBody>
          <a:bodyPr wrap="square" anchor="ctr">
            <a:normAutofit fontScale="90000"/>
          </a:bodyPr>
          <a:lstStyle/>
          <a:p>
            <a:r>
              <a:rPr lang="en-US" dirty="0"/>
              <a:t>ISAACWiper Wiping Operations (2500 cont.)</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44</a:t>
            </a:fld>
            <a:endParaRPr lang="en-US" altLang="en-US">
              <a:latin typeface="Arial"/>
              <a:ea typeface="+mn-ea"/>
            </a:endParaRPr>
          </a:p>
        </p:txBody>
      </p:sp>
      <p:pic>
        <p:nvPicPr>
          <p:cNvPr id="10" name="Picture 9" descr="A picture containing text, device&#10;&#10;Description automatically generated">
            <a:extLst>
              <a:ext uri="{FF2B5EF4-FFF2-40B4-BE49-F238E27FC236}">
                <a16:creationId xmlns:a16="http://schemas.microsoft.com/office/drawing/2014/main" id="{379EEAAD-1F2B-77CA-CFC6-6855E68EE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418" y="107158"/>
            <a:ext cx="1714100" cy="4822723"/>
          </a:xfrm>
          <a:prstGeom prst="rect">
            <a:avLst/>
          </a:prstGeom>
          <a:ln>
            <a:solidFill>
              <a:srgbClr val="FF0000"/>
            </a:solidFill>
          </a:ln>
        </p:spPr>
      </p:pic>
      <p:sp>
        <p:nvSpPr>
          <p:cNvPr id="12" name="Arrow: Right 11">
            <a:extLst>
              <a:ext uri="{FF2B5EF4-FFF2-40B4-BE49-F238E27FC236}">
                <a16:creationId xmlns:a16="http://schemas.microsoft.com/office/drawing/2014/main" id="{E28496B4-E5F8-E992-5BCB-D19F1A2B480C}"/>
              </a:ext>
            </a:extLst>
          </p:cNvPr>
          <p:cNvSpPr/>
          <p:nvPr/>
        </p:nvSpPr>
        <p:spPr>
          <a:xfrm>
            <a:off x="7688938" y="4630658"/>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14" name="Picture 13" descr="Text&#10;&#10;Description automatically generated">
            <a:extLst>
              <a:ext uri="{FF2B5EF4-FFF2-40B4-BE49-F238E27FC236}">
                <a16:creationId xmlns:a16="http://schemas.microsoft.com/office/drawing/2014/main" id="{2BD4F4CF-56EB-EF9F-5AE3-4895861E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981" y="1611012"/>
            <a:ext cx="2407780" cy="2257740"/>
          </a:xfrm>
          <a:prstGeom prst="rect">
            <a:avLst/>
          </a:prstGeom>
          <a:ln>
            <a:solidFill>
              <a:srgbClr val="FF0000"/>
            </a:solidFill>
          </a:ln>
        </p:spPr>
      </p:pic>
      <p:sp>
        <p:nvSpPr>
          <p:cNvPr id="15" name="Arrow: Right 14">
            <a:extLst>
              <a:ext uri="{FF2B5EF4-FFF2-40B4-BE49-F238E27FC236}">
                <a16:creationId xmlns:a16="http://schemas.microsoft.com/office/drawing/2014/main" id="{4AD359FD-296A-5FAE-B84E-E4D3E967BB2E}"/>
              </a:ext>
            </a:extLst>
          </p:cNvPr>
          <p:cNvSpPr/>
          <p:nvPr/>
        </p:nvSpPr>
        <p:spPr>
          <a:xfrm>
            <a:off x="2192263" y="282029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6" name="Arrow: Right 15">
            <a:extLst>
              <a:ext uri="{FF2B5EF4-FFF2-40B4-BE49-F238E27FC236}">
                <a16:creationId xmlns:a16="http://schemas.microsoft.com/office/drawing/2014/main" id="{BFB1B66D-6B3D-C7D3-CFA7-1BD812336D78}"/>
              </a:ext>
            </a:extLst>
          </p:cNvPr>
          <p:cNvSpPr/>
          <p:nvPr/>
        </p:nvSpPr>
        <p:spPr>
          <a:xfrm>
            <a:off x="2192263" y="313369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7" name="Arrow: Right 16">
            <a:extLst>
              <a:ext uri="{FF2B5EF4-FFF2-40B4-BE49-F238E27FC236}">
                <a16:creationId xmlns:a16="http://schemas.microsoft.com/office/drawing/2014/main" id="{0CCA5BAB-34B3-07D2-996D-654970B930F2}"/>
              </a:ext>
            </a:extLst>
          </p:cNvPr>
          <p:cNvSpPr/>
          <p:nvPr/>
        </p:nvSpPr>
        <p:spPr>
          <a:xfrm>
            <a:off x="2192263" y="250689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8" name="Rectangle 17">
            <a:extLst>
              <a:ext uri="{FF2B5EF4-FFF2-40B4-BE49-F238E27FC236}">
                <a16:creationId xmlns:a16="http://schemas.microsoft.com/office/drawing/2014/main" id="{498D8B5C-D7A4-88D6-79FC-30EE619655A1}"/>
              </a:ext>
            </a:extLst>
          </p:cNvPr>
          <p:cNvSpPr/>
          <p:nvPr/>
        </p:nvSpPr>
        <p:spPr>
          <a:xfrm>
            <a:off x="3079463" y="2501377"/>
            <a:ext cx="650405"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9" name="Rectangle 18">
            <a:extLst>
              <a:ext uri="{FF2B5EF4-FFF2-40B4-BE49-F238E27FC236}">
                <a16:creationId xmlns:a16="http://schemas.microsoft.com/office/drawing/2014/main" id="{1B31F7B9-E8FD-BB36-45E0-7012EE004B20}"/>
              </a:ext>
            </a:extLst>
          </p:cNvPr>
          <p:cNvSpPr/>
          <p:nvPr/>
        </p:nvSpPr>
        <p:spPr>
          <a:xfrm>
            <a:off x="2331698" y="2814780"/>
            <a:ext cx="1194641"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0" name="Rectangle 19">
            <a:extLst>
              <a:ext uri="{FF2B5EF4-FFF2-40B4-BE49-F238E27FC236}">
                <a16:creationId xmlns:a16="http://schemas.microsoft.com/office/drawing/2014/main" id="{8A98001B-AEF8-D4B5-CF4F-26A2CAAB862D}"/>
              </a:ext>
            </a:extLst>
          </p:cNvPr>
          <p:cNvSpPr/>
          <p:nvPr/>
        </p:nvSpPr>
        <p:spPr>
          <a:xfrm>
            <a:off x="2331697" y="3128183"/>
            <a:ext cx="1053059"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936973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4" y="204787"/>
            <a:ext cx="3008313" cy="871538"/>
          </a:xfrm>
        </p:spPr>
        <p:txBody>
          <a:bodyPr wrap="square" anchor="b">
            <a:normAutofit/>
          </a:bodyPr>
          <a:lstStyle/>
          <a:p>
            <a:r>
              <a:rPr lang="en-US" dirty="0"/>
              <a:t>ISAACWiper Wiping Operations (39F0)</a:t>
            </a:r>
          </a:p>
        </p:txBody>
      </p:sp>
      <p:pic>
        <p:nvPicPr>
          <p:cNvPr id="18" name="Picture 17" descr="Graphical user interface, text, application, email&#10;&#10;Description automatically generated">
            <a:extLst>
              <a:ext uri="{FF2B5EF4-FFF2-40B4-BE49-F238E27FC236}">
                <a16:creationId xmlns:a16="http://schemas.microsoft.com/office/drawing/2014/main" id="{B7D87342-0E87-2999-0712-4BB6EA58E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050" y="386956"/>
            <a:ext cx="5111750" cy="4025503"/>
          </a:xfrm>
          <a:prstGeom prst="rect">
            <a:avLst/>
          </a:prstGeom>
          <a:noFill/>
          <a:ln>
            <a:solidFill>
              <a:srgbClr val="FF0000"/>
            </a:solidFill>
          </a:ln>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45</a:t>
            </a:fld>
            <a:endParaRPr lang="en-US" altLang="en-US">
              <a:latin typeface="Arial"/>
              <a:ea typeface="+mn-ea"/>
            </a:endParaRPr>
          </a:p>
        </p:txBody>
      </p:sp>
      <p:sp>
        <p:nvSpPr>
          <p:cNvPr id="19" name="Arrow: Right 18">
            <a:extLst>
              <a:ext uri="{FF2B5EF4-FFF2-40B4-BE49-F238E27FC236}">
                <a16:creationId xmlns:a16="http://schemas.microsoft.com/office/drawing/2014/main" id="{57EDDB17-0D84-9B46-1AD7-473EDB88839E}"/>
              </a:ext>
            </a:extLst>
          </p:cNvPr>
          <p:cNvSpPr/>
          <p:nvPr/>
        </p:nvSpPr>
        <p:spPr>
          <a:xfrm>
            <a:off x="3435614" y="37375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1" name="Arrow: Right 20">
            <a:extLst>
              <a:ext uri="{FF2B5EF4-FFF2-40B4-BE49-F238E27FC236}">
                <a16:creationId xmlns:a16="http://schemas.microsoft.com/office/drawing/2014/main" id="{ED694ADE-9E33-BA26-0F5E-2610F30915CB}"/>
              </a:ext>
            </a:extLst>
          </p:cNvPr>
          <p:cNvSpPr/>
          <p:nvPr/>
        </p:nvSpPr>
        <p:spPr>
          <a:xfrm>
            <a:off x="3435614" y="48686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2" name="Arrow: Right 21">
            <a:extLst>
              <a:ext uri="{FF2B5EF4-FFF2-40B4-BE49-F238E27FC236}">
                <a16:creationId xmlns:a16="http://schemas.microsoft.com/office/drawing/2014/main" id="{3E566581-176E-FAE5-D4F1-86BFC6A08713}"/>
              </a:ext>
            </a:extLst>
          </p:cNvPr>
          <p:cNvSpPr/>
          <p:nvPr/>
        </p:nvSpPr>
        <p:spPr>
          <a:xfrm>
            <a:off x="3435614" y="58231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4" name="Arrow: Right 23">
            <a:extLst>
              <a:ext uri="{FF2B5EF4-FFF2-40B4-BE49-F238E27FC236}">
                <a16:creationId xmlns:a16="http://schemas.microsoft.com/office/drawing/2014/main" id="{A7728B45-BC45-32D6-357A-16BDC71791A6}"/>
              </a:ext>
            </a:extLst>
          </p:cNvPr>
          <p:cNvSpPr/>
          <p:nvPr/>
        </p:nvSpPr>
        <p:spPr>
          <a:xfrm>
            <a:off x="3435614" y="672803"/>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6" name="Arrow: Right 25">
            <a:extLst>
              <a:ext uri="{FF2B5EF4-FFF2-40B4-BE49-F238E27FC236}">
                <a16:creationId xmlns:a16="http://schemas.microsoft.com/office/drawing/2014/main" id="{E08055A4-F816-F346-DBB0-F8117923780D}"/>
              </a:ext>
            </a:extLst>
          </p:cNvPr>
          <p:cNvSpPr/>
          <p:nvPr/>
        </p:nvSpPr>
        <p:spPr>
          <a:xfrm>
            <a:off x="3435614" y="1034116"/>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7" name="Arrow: Right 26">
            <a:extLst>
              <a:ext uri="{FF2B5EF4-FFF2-40B4-BE49-F238E27FC236}">
                <a16:creationId xmlns:a16="http://schemas.microsoft.com/office/drawing/2014/main" id="{E666D542-7315-1A0D-682E-B9945729E1EA}"/>
              </a:ext>
            </a:extLst>
          </p:cNvPr>
          <p:cNvSpPr/>
          <p:nvPr/>
        </p:nvSpPr>
        <p:spPr>
          <a:xfrm>
            <a:off x="3435614" y="1128818"/>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8" name="Arrow: Right 27">
            <a:extLst>
              <a:ext uri="{FF2B5EF4-FFF2-40B4-BE49-F238E27FC236}">
                <a16:creationId xmlns:a16="http://schemas.microsoft.com/office/drawing/2014/main" id="{D7F7C474-970E-DB10-7B77-106A76DA1C5A}"/>
              </a:ext>
            </a:extLst>
          </p:cNvPr>
          <p:cNvSpPr/>
          <p:nvPr/>
        </p:nvSpPr>
        <p:spPr>
          <a:xfrm>
            <a:off x="3435614" y="122351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9" name="Arrow: Right 28">
            <a:extLst>
              <a:ext uri="{FF2B5EF4-FFF2-40B4-BE49-F238E27FC236}">
                <a16:creationId xmlns:a16="http://schemas.microsoft.com/office/drawing/2014/main" id="{A10DF3BE-7287-7659-F088-EB5807D9DF08}"/>
              </a:ext>
            </a:extLst>
          </p:cNvPr>
          <p:cNvSpPr/>
          <p:nvPr/>
        </p:nvSpPr>
        <p:spPr>
          <a:xfrm>
            <a:off x="3620707" y="4222604"/>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0" name="Rectangle 29">
            <a:extLst>
              <a:ext uri="{FF2B5EF4-FFF2-40B4-BE49-F238E27FC236}">
                <a16:creationId xmlns:a16="http://schemas.microsoft.com/office/drawing/2014/main" id="{7826176C-82C1-1C70-1CD1-5181514274B0}"/>
              </a:ext>
            </a:extLst>
          </p:cNvPr>
          <p:cNvSpPr/>
          <p:nvPr/>
        </p:nvSpPr>
        <p:spPr>
          <a:xfrm>
            <a:off x="5155318" y="460325"/>
            <a:ext cx="291262"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1" name="Rectangle 30">
            <a:extLst>
              <a:ext uri="{FF2B5EF4-FFF2-40B4-BE49-F238E27FC236}">
                <a16:creationId xmlns:a16="http://schemas.microsoft.com/office/drawing/2014/main" id="{5A83A201-7D2C-7422-65C9-1AC50E2277D9}"/>
              </a:ext>
            </a:extLst>
          </p:cNvPr>
          <p:cNvSpPr/>
          <p:nvPr/>
        </p:nvSpPr>
        <p:spPr>
          <a:xfrm>
            <a:off x="4946628" y="1123304"/>
            <a:ext cx="291262" cy="1002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2" name="Rectangle 31">
            <a:extLst>
              <a:ext uri="{FF2B5EF4-FFF2-40B4-BE49-F238E27FC236}">
                <a16:creationId xmlns:a16="http://schemas.microsoft.com/office/drawing/2014/main" id="{5B7A61E8-3E55-933C-03FE-35C7EA17649F}"/>
              </a:ext>
            </a:extLst>
          </p:cNvPr>
          <p:cNvSpPr/>
          <p:nvPr/>
        </p:nvSpPr>
        <p:spPr>
          <a:xfrm>
            <a:off x="5247117" y="653267"/>
            <a:ext cx="969329"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3" name="Rectangle 32">
            <a:extLst>
              <a:ext uri="{FF2B5EF4-FFF2-40B4-BE49-F238E27FC236}">
                <a16:creationId xmlns:a16="http://schemas.microsoft.com/office/drawing/2014/main" id="{4CE0F200-D452-9E40-5F01-A463A999A027}"/>
              </a:ext>
            </a:extLst>
          </p:cNvPr>
          <p:cNvSpPr/>
          <p:nvPr/>
        </p:nvSpPr>
        <p:spPr>
          <a:xfrm>
            <a:off x="3575050" y="381442"/>
            <a:ext cx="1216701" cy="1054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4" name="Rectangle 33">
            <a:extLst>
              <a:ext uri="{FF2B5EF4-FFF2-40B4-BE49-F238E27FC236}">
                <a16:creationId xmlns:a16="http://schemas.microsoft.com/office/drawing/2014/main" id="{CD1A9118-6F08-28FB-41DB-E713B9EF25E6}"/>
              </a:ext>
            </a:extLst>
          </p:cNvPr>
          <p:cNvSpPr/>
          <p:nvPr/>
        </p:nvSpPr>
        <p:spPr>
          <a:xfrm>
            <a:off x="5038827" y="1223519"/>
            <a:ext cx="1216701" cy="11647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5" name="Rectangle 34">
            <a:extLst>
              <a:ext uri="{FF2B5EF4-FFF2-40B4-BE49-F238E27FC236}">
                <a16:creationId xmlns:a16="http://schemas.microsoft.com/office/drawing/2014/main" id="{14252277-94B1-F0B5-5721-B951AFA40DDD}"/>
              </a:ext>
            </a:extLst>
          </p:cNvPr>
          <p:cNvSpPr/>
          <p:nvPr/>
        </p:nvSpPr>
        <p:spPr>
          <a:xfrm>
            <a:off x="5101486" y="4222604"/>
            <a:ext cx="402612" cy="1002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6" name="Right Brace 35">
            <a:extLst>
              <a:ext uri="{FF2B5EF4-FFF2-40B4-BE49-F238E27FC236}">
                <a16:creationId xmlns:a16="http://schemas.microsoft.com/office/drawing/2014/main" id="{2747E104-A964-F417-9D85-DEA00A7559B1}"/>
              </a:ext>
            </a:extLst>
          </p:cNvPr>
          <p:cNvSpPr/>
          <p:nvPr/>
        </p:nvSpPr>
        <p:spPr>
          <a:xfrm flipH="1">
            <a:off x="3257936" y="2088372"/>
            <a:ext cx="502207" cy="1926311"/>
          </a:xfrm>
          <a:prstGeom prst="rightBrace">
            <a:avLst>
              <a:gd name="adj1" fmla="val 8333"/>
              <a:gd name="adj2" fmla="val 49776"/>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a:solidFill>
                <a:srgbClr val="333333"/>
              </a:solidFill>
              <a:latin typeface="Arial"/>
            </a:endParaRPr>
          </a:p>
        </p:txBody>
      </p:sp>
      <p:sp>
        <p:nvSpPr>
          <p:cNvPr id="37" name="TextBox 36">
            <a:extLst>
              <a:ext uri="{FF2B5EF4-FFF2-40B4-BE49-F238E27FC236}">
                <a16:creationId xmlns:a16="http://schemas.microsoft.com/office/drawing/2014/main" id="{F752775B-BB1F-A268-FF16-943B024EC603}"/>
              </a:ext>
            </a:extLst>
          </p:cNvPr>
          <p:cNvSpPr txBox="1"/>
          <p:nvPr/>
        </p:nvSpPr>
        <p:spPr>
          <a:xfrm>
            <a:off x="1601803" y="2947652"/>
            <a:ext cx="1656133" cy="230832"/>
          </a:xfrm>
          <a:prstGeom prst="rect">
            <a:avLst/>
          </a:prstGeom>
          <a:noFill/>
          <a:ln>
            <a:solidFill>
              <a:srgbClr val="FF0000"/>
            </a:solidFill>
          </a:ln>
        </p:spPr>
        <p:txBody>
          <a:bodyPr wrap="square" rtlCol="0">
            <a:spAutoFit/>
          </a:bodyPr>
          <a:lstStyle/>
          <a:p>
            <a:pPr algn="ctr" defTabSz="685800" eaLnBrk="1" fontAlgn="auto" hangingPunct="1">
              <a:spcBef>
                <a:spcPts val="0"/>
              </a:spcBef>
              <a:spcAft>
                <a:spcPts val="0"/>
              </a:spcAft>
            </a:pPr>
            <a:r>
              <a:rPr lang="en-US" sz="900" dirty="0">
                <a:solidFill>
                  <a:srgbClr val="FF3333">
                    <a:lumMod val="75000"/>
                  </a:srgbClr>
                </a:solidFill>
                <a:latin typeface="Arial"/>
                <a:ea typeface="+mn-ea"/>
                <a:cs typeface="+mn-cs"/>
              </a:rPr>
              <a:t>Mersenne Twister Algorithm</a:t>
            </a:r>
          </a:p>
        </p:txBody>
      </p:sp>
      <p:sp>
        <p:nvSpPr>
          <p:cNvPr id="38" name="Rectangle 37">
            <a:extLst>
              <a:ext uri="{FF2B5EF4-FFF2-40B4-BE49-F238E27FC236}">
                <a16:creationId xmlns:a16="http://schemas.microsoft.com/office/drawing/2014/main" id="{FD506107-E7BC-49D8-8D2F-B2647971B624}"/>
              </a:ext>
            </a:extLst>
          </p:cNvPr>
          <p:cNvSpPr/>
          <p:nvPr/>
        </p:nvSpPr>
        <p:spPr>
          <a:xfrm>
            <a:off x="3794062" y="3659953"/>
            <a:ext cx="4178916" cy="2114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9" name="Arrow: Right 38">
            <a:extLst>
              <a:ext uri="{FF2B5EF4-FFF2-40B4-BE49-F238E27FC236}">
                <a16:creationId xmlns:a16="http://schemas.microsoft.com/office/drawing/2014/main" id="{1FDBA9BF-F7C3-AC09-35CC-F8BA6059523F}"/>
              </a:ext>
            </a:extLst>
          </p:cNvPr>
          <p:cNvSpPr/>
          <p:nvPr/>
        </p:nvSpPr>
        <p:spPr>
          <a:xfrm flipH="1">
            <a:off x="4183400" y="2513511"/>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40" name="Rectangle 39">
            <a:extLst>
              <a:ext uri="{FF2B5EF4-FFF2-40B4-BE49-F238E27FC236}">
                <a16:creationId xmlns:a16="http://schemas.microsoft.com/office/drawing/2014/main" id="{2C1FF422-952B-2836-D428-ED0D353E26F8}"/>
              </a:ext>
            </a:extLst>
          </p:cNvPr>
          <p:cNvSpPr/>
          <p:nvPr/>
        </p:nvSpPr>
        <p:spPr>
          <a:xfrm>
            <a:off x="3575050" y="1036243"/>
            <a:ext cx="924683" cy="1002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695509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46</a:t>
            </a:fld>
            <a:endParaRPr lang="en-US" altLang="en-US">
              <a:latin typeface="Arial"/>
              <a:ea typeface="+mn-ea"/>
            </a:endParaRPr>
          </a:p>
        </p:txBody>
      </p:sp>
      <p:pic>
        <p:nvPicPr>
          <p:cNvPr id="5" name="Picture 4" descr="Graphical user interface, application&#10;&#10;Description automatically generated">
            <a:extLst>
              <a:ext uri="{FF2B5EF4-FFF2-40B4-BE49-F238E27FC236}">
                <a16:creationId xmlns:a16="http://schemas.microsoft.com/office/drawing/2014/main" id="{214D06E2-FD75-5351-409F-1C29F2CFCACB}"/>
              </a:ext>
            </a:extLst>
          </p:cNvPr>
          <p:cNvPicPr>
            <a:picLocks noChangeAspect="1"/>
          </p:cNvPicPr>
          <p:nvPr/>
        </p:nvPicPr>
        <p:blipFill rotWithShape="1">
          <a:blip r:embed="rId2">
            <a:extLst>
              <a:ext uri="{28A0092B-C50C-407E-A947-70E740481C1C}">
                <a14:useLocalDpi xmlns:a14="http://schemas.microsoft.com/office/drawing/2010/main" val="0"/>
              </a:ext>
            </a:extLst>
          </a:blip>
          <a:srcRect t="50318" b="35453"/>
          <a:stretch/>
        </p:blipFill>
        <p:spPr>
          <a:xfrm>
            <a:off x="2467872" y="754494"/>
            <a:ext cx="4208256" cy="121993"/>
          </a:xfrm>
          <a:prstGeom prst="rect">
            <a:avLst/>
          </a:prstGeom>
          <a:ln>
            <a:solidFill>
              <a:srgbClr val="FF0000"/>
            </a:solidFill>
          </a:ln>
        </p:spPr>
      </p:pic>
      <p:sp>
        <p:nvSpPr>
          <p:cNvPr id="6" name="TextBox 5">
            <a:extLst>
              <a:ext uri="{FF2B5EF4-FFF2-40B4-BE49-F238E27FC236}">
                <a16:creationId xmlns:a16="http://schemas.microsoft.com/office/drawing/2014/main" id="{D85D2E21-375A-35FC-89E7-5202609464B2}"/>
              </a:ext>
            </a:extLst>
          </p:cNvPr>
          <p:cNvSpPr txBox="1"/>
          <p:nvPr/>
        </p:nvSpPr>
        <p:spPr>
          <a:xfrm>
            <a:off x="2685763" y="3374901"/>
            <a:ext cx="3591099" cy="230832"/>
          </a:xfrm>
          <a:prstGeom prst="rect">
            <a:avLst/>
          </a:prstGeom>
          <a:noFill/>
          <a:ln>
            <a:solidFill>
              <a:srgbClr val="FF0000"/>
            </a:solidFill>
          </a:ln>
        </p:spPr>
        <p:txBody>
          <a:bodyPr wrap="square" rtlCol="0">
            <a:spAutoFit/>
          </a:bodyPr>
          <a:lstStyle/>
          <a:p>
            <a:pPr algn="ctr" defTabSz="685800" eaLnBrk="1" fontAlgn="auto" hangingPunct="1">
              <a:spcBef>
                <a:spcPts val="0"/>
              </a:spcBef>
              <a:spcAft>
                <a:spcPts val="0"/>
              </a:spcAft>
            </a:pPr>
            <a:r>
              <a:rPr lang="en-US" sz="900" dirty="0">
                <a:solidFill>
                  <a:srgbClr val="FF3333">
                    <a:lumMod val="75000"/>
                  </a:srgbClr>
                </a:solidFill>
                <a:latin typeface="Arial"/>
                <a:ea typeface="+mn-ea"/>
                <a:cs typeface="+mn-cs"/>
              </a:rPr>
              <a:t>GetTempFileNameW</a:t>
            </a:r>
            <a:r>
              <a:rPr lang="en-US" sz="900" dirty="0">
                <a:solidFill>
                  <a:srgbClr val="333333"/>
                </a:solidFill>
                <a:latin typeface="Arial"/>
                <a:ea typeface="+mn-ea"/>
                <a:cs typeface="+mn-cs"/>
              </a:rPr>
              <a:t>(“.”, ”Tmf”, TickCount, “.”)</a:t>
            </a:r>
            <a:endParaRPr lang="en-US" sz="900" dirty="0">
              <a:solidFill>
                <a:srgbClr val="FF3333">
                  <a:lumMod val="75000"/>
                </a:srgbClr>
              </a:solidFill>
              <a:latin typeface="Arial"/>
              <a:ea typeface="+mn-ea"/>
              <a:cs typeface="+mn-cs"/>
            </a:endParaRPr>
          </a:p>
        </p:txBody>
      </p:sp>
      <p:pic>
        <p:nvPicPr>
          <p:cNvPr id="7" name="Picture 6" descr="Graphical user interface, text, application&#10;&#10;Description automatically generated">
            <a:extLst>
              <a:ext uri="{FF2B5EF4-FFF2-40B4-BE49-F238E27FC236}">
                <a16:creationId xmlns:a16="http://schemas.microsoft.com/office/drawing/2014/main" id="{34A2C78A-92B3-54D2-05A1-C979C5562918}"/>
              </a:ext>
            </a:extLst>
          </p:cNvPr>
          <p:cNvPicPr>
            <a:picLocks noChangeAspect="1"/>
          </p:cNvPicPr>
          <p:nvPr/>
        </p:nvPicPr>
        <p:blipFill rotWithShape="1">
          <a:blip r:embed="rId3">
            <a:extLst>
              <a:ext uri="{28A0092B-C50C-407E-A947-70E740481C1C}">
                <a14:useLocalDpi xmlns:a14="http://schemas.microsoft.com/office/drawing/2010/main" val="0"/>
              </a:ext>
            </a:extLst>
          </a:blip>
          <a:srcRect t="18020"/>
          <a:stretch/>
        </p:blipFill>
        <p:spPr>
          <a:xfrm>
            <a:off x="2292181" y="1384813"/>
            <a:ext cx="4378263" cy="1313282"/>
          </a:xfrm>
          <a:prstGeom prst="rect">
            <a:avLst/>
          </a:prstGeom>
        </p:spPr>
      </p:pic>
      <p:sp>
        <p:nvSpPr>
          <p:cNvPr id="8" name="Arrow: Right 7">
            <a:extLst>
              <a:ext uri="{FF2B5EF4-FFF2-40B4-BE49-F238E27FC236}">
                <a16:creationId xmlns:a16="http://schemas.microsoft.com/office/drawing/2014/main" id="{4132A3D5-4AE2-143A-DD35-C5D14E383B6C}"/>
              </a:ext>
            </a:extLst>
          </p:cNvPr>
          <p:cNvSpPr/>
          <p:nvPr/>
        </p:nvSpPr>
        <p:spPr>
          <a:xfrm rot="5400000">
            <a:off x="4357709" y="1039962"/>
            <a:ext cx="247206" cy="18137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9" name="Arrow: Right 8">
            <a:extLst>
              <a:ext uri="{FF2B5EF4-FFF2-40B4-BE49-F238E27FC236}">
                <a16:creationId xmlns:a16="http://schemas.microsoft.com/office/drawing/2014/main" id="{3F2B5311-7624-FF7F-3A37-44CA3043BA9E}"/>
              </a:ext>
            </a:extLst>
          </p:cNvPr>
          <p:cNvSpPr/>
          <p:nvPr/>
        </p:nvSpPr>
        <p:spPr>
          <a:xfrm rot="5400000">
            <a:off x="4357709" y="2861570"/>
            <a:ext cx="247206" cy="18137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10" name="Arrow: Right 9">
            <a:extLst>
              <a:ext uri="{FF2B5EF4-FFF2-40B4-BE49-F238E27FC236}">
                <a16:creationId xmlns:a16="http://schemas.microsoft.com/office/drawing/2014/main" id="{D35A65EA-3013-B037-03C4-BEBC2D951E8D}"/>
              </a:ext>
            </a:extLst>
          </p:cNvPr>
          <p:cNvSpPr/>
          <p:nvPr/>
        </p:nvSpPr>
        <p:spPr>
          <a:xfrm rot="5400000">
            <a:off x="4357709" y="3831760"/>
            <a:ext cx="247206" cy="18137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11" name="Picture 10" descr="Graphical user interface, text, application&#10;&#10;Description automatically generated">
            <a:extLst>
              <a:ext uri="{FF2B5EF4-FFF2-40B4-BE49-F238E27FC236}">
                <a16:creationId xmlns:a16="http://schemas.microsoft.com/office/drawing/2014/main" id="{FC53999B-A935-FDB9-F223-67EB01BE19AC}"/>
              </a:ext>
            </a:extLst>
          </p:cNvPr>
          <p:cNvPicPr>
            <a:picLocks noChangeAspect="1"/>
          </p:cNvPicPr>
          <p:nvPr/>
        </p:nvPicPr>
        <p:blipFill rotWithShape="1">
          <a:blip r:embed="rId4">
            <a:extLst>
              <a:ext uri="{28A0092B-C50C-407E-A947-70E740481C1C}">
                <a14:useLocalDpi xmlns:a14="http://schemas.microsoft.com/office/drawing/2010/main" val="0"/>
              </a:ext>
            </a:extLst>
          </a:blip>
          <a:srcRect t="60684"/>
          <a:stretch/>
        </p:blipFill>
        <p:spPr>
          <a:xfrm>
            <a:off x="2546326" y="4259456"/>
            <a:ext cx="4051348" cy="274574"/>
          </a:xfrm>
          <a:prstGeom prst="rect">
            <a:avLst/>
          </a:prstGeom>
          <a:ln>
            <a:solidFill>
              <a:srgbClr val="FF0000"/>
            </a:solidFill>
          </a:ln>
        </p:spPr>
      </p:pic>
      <p:sp>
        <p:nvSpPr>
          <p:cNvPr id="12" name="TextBox 11">
            <a:extLst>
              <a:ext uri="{FF2B5EF4-FFF2-40B4-BE49-F238E27FC236}">
                <a16:creationId xmlns:a16="http://schemas.microsoft.com/office/drawing/2014/main" id="{6C7E023A-985C-564D-3DDD-F6E390CC85A4}"/>
              </a:ext>
            </a:extLst>
          </p:cNvPr>
          <p:cNvSpPr txBox="1"/>
          <p:nvPr/>
        </p:nvSpPr>
        <p:spPr>
          <a:xfrm>
            <a:off x="457200" y="4698522"/>
            <a:ext cx="6387527" cy="230832"/>
          </a:xfrm>
          <a:prstGeom prst="rect">
            <a:avLst/>
          </a:prstGeom>
          <a:noFill/>
        </p:spPr>
        <p:txBody>
          <a:bodyPr wrap="square">
            <a:spAutoFit/>
          </a:bodyPr>
          <a:lstStyle/>
          <a:p>
            <a:pPr marL="57146" defTabSz="685800" eaLnBrk="1" fontAlgn="auto" hangingPunct="1">
              <a:spcBef>
                <a:spcPts val="0"/>
              </a:spcBef>
              <a:spcAft>
                <a:spcPts val="0"/>
              </a:spcAft>
            </a:pPr>
            <a:r>
              <a:rPr lang="en-US" sz="900" dirty="0">
                <a:solidFill>
                  <a:srgbClr val="333333"/>
                </a:solidFill>
                <a:latin typeface="Arial"/>
                <a:ea typeface="+mn-ea"/>
                <a:cs typeface="+mn-cs"/>
                <a:sym typeface="Wingdings" panose="05000000000000000000" pitchFamily="2" charset="2"/>
              </a:rPr>
              <a:t>Reference: https://learn.microsoft.com/en-us/windows/win32/api/fileapi/nf-fileapi-gettempfilenamea</a:t>
            </a:r>
          </a:p>
        </p:txBody>
      </p:sp>
      <p:sp>
        <p:nvSpPr>
          <p:cNvPr id="13" name="Title 1">
            <a:extLst>
              <a:ext uri="{FF2B5EF4-FFF2-40B4-BE49-F238E27FC236}">
                <a16:creationId xmlns:a16="http://schemas.microsoft.com/office/drawing/2014/main" id="{C5E0EDC6-0C04-5B69-A22B-3BBE23EBB66C}"/>
              </a:ext>
            </a:extLst>
          </p:cNvPr>
          <p:cNvSpPr txBox="1">
            <a:spLocks/>
          </p:cNvSpPr>
          <p:nvPr/>
        </p:nvSpPr>
        <p:spPr bwMode="auto">
          <a:xfrm>
            <a:off x="457200" y="205981"/>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ctr" anchorCtr="0" compatLnSpc="1">
            <a:prstTxWarp prst="textNoShape">
              <a:avLst/>
            </a:prstTxWarp>
            <a:normAutofit/>
          </a:bodyPr>
          <a:lstStyle>
            <a:lvl1pPr algn="l" defTabSz="609570" rtl="0" eaLnBrk="0" fontAlgn="base" hangingPunct="0">
              <a:spcBef>
                <a:spcPct val="0"/>
              </a:spcBef>
              <a:spcAft>
                <a:spcPct val="0"/>
              </a:spcAft>
              <a:defRPr sz="2667" b="1" kern="1200">
                <a:solidFill>
                  <a:schemeClr val="tx2"/>
                </a:solidFill>
                <a:latin typeface="+mj-lt"/>
                <a:ea typeface="ＭＳ Ｐゴシック" charset="-128"/>
                <a:cs typeface="ＭＳ Ｐゴシック" charset="-128"/>
              </a:defRPr>
            </a:lvl1pPr>
            <a:lvl2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2pPr>
            <a:lvl3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3pPr>
            <a:lvl4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4pPr>
            <a:lvl5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5pPr>
            <a:lvl6pPr marL="609570" algn="l" defTabSz="609570" rtl="0" eaLnBrk="1" fontAlgn="base" hangingPunct="1">
              <a:spcBef>
                <a:spcPct val="0"/>
              </a:spcBef>
              <a:spcAft>
                <a:spcPct val="0"/>
              </a:spcAft>
              <a:defRPr sz="3733">
                <a:solidFill>
                  <a:schemeClr val="tx1"/>
                </a:solidFill>
                <a:latin typeface="Arial" charset="0"/>
                <a:ea typeface="ＭＳ Ｐゴシック" charset="-128"/>
              </a:defRPr>
            </a:lvl6pPr>
            <a:lvl7pPr marL="1219139" algn="l" defTabSz="609570" rtl="0" eaLnBrk="1" fontAlgn="base" hangingPunct="1">
              <a:spcBef>
                <a:spcPct val="0"/>
              </a:spcBef>
              <a:spcAft>
                <a:spcPct val="0"/>
              </a:spcAft>
              <a:defRPr sz="3733">
                <a:solidFill>
                  <a:schemeClr val="tx1"/>
                </a:solidFill>
                <a:latin typeface="Arial" charset="0"/>
                <a:ea typeface="ＭＳ Ｐゴシック" charset="-128"/>
              </a:defRPr>
            </a:lvl7pPr>
            <a:lvl8pPr marL="1828709" algn="l" defTabSz="609570" rtl="0" eaLnBrk="1" fontAlgn="base" hangingPunct="1">
              <a:spcBef>
                <a:spcPct val="0"/>
              </a:spcBef>
              <a:spcAft>
                <a:spcPct val="0"/>
              </a:spcAft>
              <a:defRPr sz="3733">
                <a:solidFill>
                  <a:schemeClr val="tx1"/>
                </a:solidFill>
                <a:latin typeface="Arial" charset="0"/>
                <a:ea typeface="ＭＳ Ｐゴシック" charset="-128"/>
              </a:defRPr>
            </a:lvl8pPr>
            <a:lvl9pPr marL="2438278" algn="l" defTabSz="609570" rtl="0" eaLnBrk="1" fontAlgn="base" hangingPunct="1">
              <a:spcBef>
                <a:spcPct val="0"/>
              </a:spcBef>
              <a:spcAft>
                <a:spcPct val="0"/>
              </a:spcAft>
              <a:defRPr sz="3733">
                <a:solidFill>
                  <a:schemeClr val="tx1"/>
                </a:solidFill>
                <a:latin typeface="Arial" charset="0"/>
                <a:ea typeface="ＭＳ Ｐゴシック" charset="-128"/>
              </a:defRPr>
            </a:lvl9pPr>
          </a:lstStyle>
          <a:p>
            <a:pPr defTabSz="457178"/>
            <a:r>
              <a:rPr lang="en-US" sz="2000" dirty="0">
                <a:solidFill>
                  <a:srgbClr val="FF3333"/>
                </a:solidFill>
                <a:latin typeface="Arial"/>
              </a:rPr>
              <a:t>ISAACWiper Wiping Operations (GetTempFileNameW)</a:t>
            </a:r>
          </a:p>
        </p:txBody>
      </p:sp>
    </p:spTree>
    <p:extLst>
      <p:ext uri="{BB962C8B-B14F-4D97-AF65-F5344CB8AC3E}">
        <p14:creationId xmlns:p14="http://schemas.microsoft.com/office/powerpoint/2010/main" val="1919569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1"/>
            <a:ext cx="8229600" cy="506015"/>
          </a:xfrm>
        </p:spPr>
        <p:txBody>
          <a:bodyPr wrap="square" anchor="ctr">
            <a:normAutofit fontScale="90000"/>
          </a:bodyPr>
          <a:lstStyle/>
          <a:p>
            <a:r>
              <a:rPr lang="en-US" dirty="0"/>
              <a:t>ISAACWiper Wiping Operations (3700)</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47</a:t>
            </a:fld>
            <a:endParaRPr lang="en-US" altLang="en-US">
              <a:latin typeface="Arial"/>
              <a:ea typeface="+mn-ea"/>
            </a:endParaRPr>
          </a:p>
        </p:txBody>
      </p:sp>
      <p:pic>
        <p:nvPicPr>
          <p:cNvPr id="16" name="Picture 15" descr="Graphical user interface, text, application&#10;&#10;Description automatically generated">
            <a:extLst>
              <a:ext uri="{FF2B5EF4-FFF2-40B4-BE49-F238E27FC236}">
                <a16:creationId xmlns:a16="http://schemas.microsoft.com/office/drawing/2014/main" id="{67A92A61-A55D-B0DB-BA34-FAB13C44A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977" y="801487"/>
            <a:ext cx="2043398" cy="1257476"/>
          </a:xfrm>
          <a:prstGeom prst="rect">
            <a:avLst/>
          </a:prstGeom>
          <a:ln>
            <a:solidFill>
              <a:srgbClr val="FF0000"/>
            </a:solidFill>
          </a:ln>
        </p:spPr>
      </p:pic>
      <p:pic>
        <p:nvPicPr>
          <p:cNvPr id="18" name="Picture 17" descr="Graphical user interface, text, application&#10;&#10;Description automatically generated">
            <a:extLst>
              <a:ext uri="{FF2B5EF4-FFF2-40B4-BE49-F238E27FC236}">
                <a16:creationId xmlns:a16="http://schemas.microsoft.com/office/drawing/2014/main" id="{6BF3D05C-E90D-A049-2445-0A6B24702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77" y="3605107"/>
            <a:ext cx="2043398" cy="1043133"/>
          </a:xfrm>
          <a:prstGeom prst="rect">
            <a:avLst/>
          </a:prstGeom>
          <a:ln>
            <a:solidFill>
              <a:srgbClr val="FF0000"/>
            </a:solidFill>
          </a:ln>
        </p:spPr>
      </p:pic>
      <p:pic>
        <p:nvPicPr>
          <p:cNvPr id="20" name="Picture 19" descr="Graphical user interface, application&#10;&#10;Description automatically generated">
            <a:extLst>
              <a:ext uri="{FF2B5EF4-FFF2-40B4-BE49-F238E27FC236}">
                <a16:creationId xmlns:a16="http://schemas.microsoft.com/office/drawing/2014/main" id="{9B4B53DE-016E-E343-4F9F-7AF9B93E2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48" y="2403350"/>
            <a:ext cx="4208256" cy="857370"/>
          </a:xfrm>
          <a:prstGeom prst="rect">
            <a:avLst/>
          </a:prstGeom>
          <a:ln>
            <a:solidFill>
              <a:srgbClr val="FF0000"/>
            </a:solidFill>
          </a:ln>
        </p:spPr>
      </p:pic>
      <p:sp>
        <p:nvSpPr>
          <p:cNvPr id="24" name="Arrow: Right 23">
            <a:extLst>
              <a:ext uri="{FF2B5EF4-FFF2-40B4-BE49-F238E27FC236}">
                <a16:creationId xmlns:a16="http://schemas.microsoft.com/office/drawing/2014/main" id="{5C396E63-49A3-D8AF-48A6-F2DA160FCBD4}"/>
              </a:ext>
            </a:extLst>
          </p:cNvPr>
          <p:cNvSpPr/>
          <p:nvPr/>
        </p:nvSpPr>
        <p:spPr>
          <a:xfrm rot="5400000">
            <a:off x="2152073" y="3342225"/>
            <a:ext cx="247206" cy="18137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6" name="Arrow: Right 25">
            <a:extLst>
              <a:ext uri="{FF2B5EF4-FFF2-40B4-BE49-F238E27FC236}">
                <a16:creationId xmlns:a16="http://schemas.microsoft.com/office/drawing/2014/main" id="{B33F1024-328C-4061-1CDD-4AF8BB86CA59}"/>
              </a:ext>
            </a:extLst>
          </p:cNvPr>
          <p:cNvSpPr/>
          <p:nvPr/>
        </p:nvSpPr>
        <p:spPr>
          <a:xfrm rot="5400000">
            <a:off x="2152073" y="2139672"/>
            <a:ext cx="247206" cy="18137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7" name="Arrow: Right 26">
            <a:extLst>
              <a:ext uri="{FF2B5EF4-FFF2-40B4-BE49-F238E27FC236}">
                <a16:creationId xmlns:a16="http://schemas.microsoft.com/office/drawing/2014/main" id="{B48B4EE8-53DD-9E15-7B09-F7A29419041E}"/>
              </a:ext>
            </a:extLst>
          </p:cNvPr>
          <p:cNvSpPr/>
          <p:nvPr/>
        </p:nvSpPr>
        <p:spPr>
          <a:xfrm>
            <a:off x="1114542" y="1591016"/>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8" name="Arrow: Right 27">
            <a:extLst>
              <a:ext uri="{FF2B5EF4-FFF2-40B4-BE49-F238E27FC236}">
                <a16:creationId xmlns:a16="http://schemas.microsoft.com/office/drawing/2014/main" id="{1033E9F5-8B96-0218-0447-2231E816F981}"/>
              </a:ext>
            </a:extLst>
          </p:cNvPr>
          <p:cNvSpPr/>
          <p:nvPr/>
        </p:nvSpPr>
        <p:spPr>
          <a:xfrm>
            <a:off x="1114542" y="428747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9" name="Arrow: Right 28">
            <a:extLst>
              <a:ext uri="{FF2B5EF4-FFF2-40B4-BE49-F238E27FC236}">
                <a16:creationId xmlns:a16="http://schemas.microsoft.com/office/drawing/2014/main" id="{AD7C08CB-9C14-784F-E4D7-688E874E59BD}"/>
              </a:ext>
            </a:extLst>
          </p:cNvPr>
          <p:cNvSpPr/>
          <p:nvPr/>
        </p:nvSpPr>
        <p:spPr>
          <a:xfrm>
            <a:off x="135987" y="2721465"/>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0" name="Arrow: Right 29">
            <a:extLst>
              <a:ext uri="{FF2B5EF4-FFF2-40B4-BE49-F238E27FC236}">
                <a16:creationId xmlns:a16="http://schemas.microsoft.com/office/drawing/2014/main" id="{2BC4EA41-6BB9-DB9A-F2ED-6DAB8613C8DC}"/>
              </a:ext>
            </a:extLst>
          </p:cNvPr>
          <p:cNvSpPr/>
          <p:nvPr/>
        </p:nvSpPr>
        <p:spPr>
          <a:xfrm>
            <a:off x="135987" y="2835419"/>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1" name="Arrow: Right 30">
            <a:extLst>
              <a:ext uri="{FF2B5EF4-FFF2-40B4-BE49-F238E27FC236}">
                <a16:creationId xmlns:a16="http://schemas.microsoft.com/office/drawing/2014/main" id="{154E0627-DEEA-D6A5-2150-36BB45377A3E}"/>
              </a:ext>
            </a:extLst>
          </p:cNvPr>
          <p:cNvSpPr/>
          <p:nvPr/>
        </p:nvSpPr>
        <p:spPr>
          <a:xfrm>
            <a:off x="135987" y="295189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2" name="Rectangle 31">
            <a:extLst>
              <a:ext uri="{FF2B5EF4-FFF2-40B4-BE49-F238E27FC236}">
                <a16:creationId xmlns:a16="http://schemas.microsoft.com/office/drawing/2014/main" id="{5280358F-4DD1-08C9-51C1-6CBA76662310}"/>
              </a:ext>
            </a:extLst>
          </p:cNvPr>
          <p:cNvSpPr/>
          <p:nvPr/>
        </p:nvSpPr>
        <p:spPr>
          <a:xfrm>
            <a:off x="1253977" y="1585502"/>
            <a:ext cx="1290119"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3" name="Rectangle 32">
            <a:extLst>
              <a:ext uri="{FF2B5EF4-FFF2-40B4-BE49-F238E27FC236}">
                <a16:creationId xmlns:a16="http://schemas.microsoft.com/office/drawing/2014/main" id="{8295B3B2-BE5D-8896-B4F0-63B828AB4A7B}"/>
              </a:ext>
            </a:extLst>
          </p:cNvPr>
          <p:cNvSpPr/>
          <p:nvPr/>
        </p:nvSpPr>
        <p:spPr>
          <a:xfrm>
            <a:off x="1253977" y="4287479"/>
            <a:ext cx="1237026"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4" name="Rectangle 33">
            <a:extLst>
              <a:ext uri="{FF2B5EF4-FFF2-40B4-BE49-F238E27FC236}">
                <a16:creationId xmlns:a16="http://schemas.microsoft.com/office/drawing/2014/main" id="{119AF470-FA1C-D71F-AFB7-27219A14A004}"/>
              </a:ext>
            </a:extLst>
          </p:cNvPr>
          <p:cNvSpPr/>
          <p:nvPr/>
        </p:nvSpPr>
        <p:spPr>
          <a:xfrm>
            <a:off x="1327354" y="2403350"/>
            <a:ext cx="1119403"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5" name="Rectangle 34">
            <a:extLst>
              <a:ext uri="{FF2B5EF4-FFF2-40B4-BE49-F238E27FC236}">
                <a16:creationId xmlns:a16="http://schemas.microsoft.com/office/drawing/2014/main" id="{92B54176-0136-FA1C-4C25-BAC656C6FC89}"/>
              </a:ext>
            </a:extLst>
          </p:cNvPr>
          <p:cNvSpPr/>
          <p:nvPr/>
        </p:nvSpPr>
        <p:spPr>
          <a:xfrm>
            <a:off x="279095" y="3033361"/>
            <a:ext cx="1119403"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36" name="Left Brace 35">
            <a:extLst>
              <a:ext uri="{FF2B5EF4-FFF2-40B4-BE49-F238E27FC236}">
                <a16:creationId xmlns:a16="http://schemas.microsoft.com/office/drawing/2014/main" id="{660F351C-2274-831B-BF04-3E602191B08F}"/>
              </a:ext>
            </a:extLst>
          </p:cNvPr>
          <p:cNvSpPr/>
          <p:nvPr/>
        </p:nvSpPr>
        <p:spPr>
          <a:xfrm>
            <a:off x="4404202" y="851335"/>
            <a:ext cx="230075" cy="384718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a:solidFill>
                <a:srgbClr val="333333"/>
              </a:solidFill>
              <a:latin typeface="Arial"/>
            </a:endParaRPr>
          </a:p>
        </p:txBody>
      </p:sp>
      <p:sp>
        <p:nvSpPr>
          <p:cNvPr id="57" name="TextBox 56">
            <a:extLst>
              <a:ext uri="{FF2B5EF4-FFF2-40B4-BE49-F238E27FC236}">
                <a16:creationId xmlns:a16="http://schemas.microsoft.com/office/drawing/2014/main" id="{260DCD4C-53FB-D59C-A8B8-C06473E31194}"/>
              </a:ext>
            </a:extLst>
          </p:cNvPr>
          <p:cNvSpPr txBox="1"/>
          <p:nvPr/>
        </p:nvSpPr>
        <p:spPr>
          <a:xfrm>
            <a:off x="4977508" y="843867"/>
            <a:ext cx="3591099" cy="276999"/>
          </a:xfrm>
          <a:prstGeom prst="rect">
            <a:avLst/>
          </a:prstGeom>
          <a:noFill/>
          <a:ln>
            <a:solidFill>
              <a:srgbClr val="FF0000"/>
            </a:solidFill>
          </a:ln>
        </p:spPr>
        <p:txBody>
          <a:bodyPr wrap="square" rtlCol="0">
            <a:spAutoFit/>
          </a:bodyPr>
          <a:lstStyle/>
          <a:p>
            <a:pPr algn="ctr" defTabSz="685800" eaLnBrk="1" fontAlgn="auto" hangingPunct="1">
              <a:spcBef>
                <a:spcPts val="0"/>
              </a:spcBef>
              <a:spcAft>
                <a:spcPts val="0"/>
              </a:spcAft>
            </a:pPr>
            <a:r>
              <a:rPr lang="en-US" sz="1200" dirty="0">
                <a:solidFill>
                  <a:srgbClr val="FF3333">
                    <a:lumMod val="75000"/>
                  </a:srgbClr>
                </a:solidFill>
                <a:latin typeface="Arial"/>
                <a:ea typeface="+mn-ea"/>
                <a:cs typeface="+mn-cs"/>
              </a:rPr>
              <a:t>Sub_10003560</a:t>
            </a:r>
          </a:p>
        </p:txBody>
      </p:sp>
      <p:pic>
        <p:nvPicPr>
          <p:cNvPr id="59" name="Picture 58" descr="Graphical user interface, text, application, email&#10;&#10;Description automatically generated">
            <a:extLst>
              <a:ext uri="{FF2B5EF4-FFF2-40B4-BE49-F238E27FC236}">
                <a16:creationId xmlns:a16="http://schemas.microsoft.com/office/drawing/2014/main" id="{CA661CD4-0437-8CFC-BF61-9B202F7BD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934" y="1194637"/>
            <a:ext cx="4462705" cy="3281564"/>
          </a:xfrm>
          <a:prstGeom prst="rect">
            <a:avLst/>
          </a:prstGeom>
          <a:ln>
            <a:solidFill>
              <a:srgbClr val="FF0000"/>
            </a:solidFill>
          </a:ln>
        </p:spPr>
      </p:pic>
      <p:sp>
        <p:nvSpPr>
          <p:cNvPr id="60" name="Arrow: Right 59">
            <a:extLst>
              <a:ext uri="{FF2B5EF4-FFF2-40B4-BE49-F238E27FC236}">
                <a16:creationId xmlns:a16="http://schemas.microsoft.com/office/drawing/2014/main" id="{6DB14A23-891C-2054-2417-42893BD8F3B4}"/>
              </a:ext>
            </a:extLst>
          </p:cNvPr>
          <p:cNvSpPr/>
          <p:nvPr/>
        </p:nvSpPr>
        <p:spPr>
          <a:xfrm flipH="1">
            <a:off x="7856767" y="119463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1" name="Arrow: Right 60">
            <a:extLst>
              <a:ext uri="{FF2B5EF4-FFF2-40B4-BE49-F238E27FC236}">
                <a16:creationId xmlns:a16="http://schemas.microsoft.com/office/drawing/2014/main" id="{F27B0A11-66B9-2AE5-A05C-C2462CE1D440}"/>
              </a:ext>
            </a:extLst>
          </p:cNvPr>
          <p:cNvSpPr/>
          <p:nvPr/>
        </p:nvSpPr>
        <p:spPr>
          <a:xfrm flipH="1">
            <a:off x="5984459" y="1530020"/>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2" name="Arrow: Right 61">
            <a:extLst>
              <a:ext uri="{FF2B5EF4-FFF2-40B4-BE49-F238E27FC236}">
                <a16:creationId xmlns:a16="http://schemas.microsoft.com/office/drawing/2014/main" id="{6AB91D0A-12F3-166F-3058-100EBDBCFE25}"/>
              </a:ext>
            </a:extLst>
          </p:cNvPr>
          <p:cNvSpPr/>
          <p:nvPr/>
        </p:nvSpPr>
        <p:spPr>
          <a:xfrm flipH="1">
            <a:off x="5798773" y="2609817"/>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3" name="Arrow: Right 62">
            <a:extLst>
              <a:ext uri="{FF2B5EF4-FFF2-40B4-BE49-F238E27FC236}">
                <a16:creationId xmlns:a16="http://schemas.microsoft.com/office/drawing/2014/main" id="{77788481-36EA-C61C-9709-919EB632474A}"/>
              </a:ext>
            </a:extLst>
          </p:cNvPr>
          <p:cNvSpPr/>
          <p:nvPr/>
        </p:nvSpPr>
        <p:spPr>
          <a:xfrm flipH="1">
            <a:off x="8839906" y="4359723"/>
            <a:ext cx="139436" cy="11647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4" name="Rectangle 63">
            <a:extLst>
              <a:ext uri="{FF2B5EF4-FFF2-40B4-BE49-F238E27FC236}">
                <a16:creationId xmlns:a16="http://schemas.microsoft.com/office/drawing/2014/main" id="{9D533BDF-3C67-BB02-B9E0-E2115316C026}"/>
              </a:ext>
            </a:extLst>
          </p:cNvPr>
          <p:cNvSpPr/>
          <p:nvPr/>
        </p:nvSpPr>
        <p:spPr>
          <a:xfrm>
            <a:off x="5655634" y="1185707"/>
            <a:ext cx="1051934"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5" name="Rectangle 64">
            <a:extLst>
              <a:ext uri="{FF2B5EF4-FFF2-40B4-BE49-F238E27FC236}">
                <a16:creationId xmlns:a16="http://schemas.microsoft.com/office/drawing/2014/main" id="{711A36DA-4574-9CE1-BDD4-983987A9E7BD}"/>
              </a:ext>
            </a:extLst>
          </p:cNvPr>
          <p:cNvSpPr/>
          <p:nvPr/>
        </p:nvSpPr>
        <p:spPr>
          <a:xfrm>
            <a:off x="7008799" y="1180791"/>
            <a:ext cx="565973"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6" name="Rectangle 65">
            <a:extLst>
              <a:ext uri="{FF2B5EF4-FFF2-40B4-BE49-F238E27FC236}">
                <a16:creationId xmlns:a16="http://schemas.microsoft.com/office/drawing/2014/main" id="{5082F483-98BB-F04F-DAE4-963BF349D78F}"/>
              </a:ext>
            </a:extLst>
          </p:cNvPr>
          <p:cNvSpPr/>
          <p:nvPr/>
        </p:nvSpPr>
        <p:spPr>
          <a:xfrm>
            <a:off x="5142089" y="2609966"/>
            <a:ext cx="599015"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7" name="Rectangle 66">
            <a:extLst>
              <a:ext uri="{FF2B5EF4-FFF2-40B4-BE49-F238E27FC236}">
                <a16:creationId xmlns:a16="http://schemas.microsoft.com/office/drawing/2014/main" id="{0C716F5B-D2CD-3D55-CA75-47E957F70CAF}"/>
              </a:ext>
            </a:extLst>
          </p:cNvPr>
          <p:cNvSpPr/>
          <p:nvPr/>
        </p:nvSpPr>
        <p:spPr>
          <a:xfrm>
            <a:off x="4842582" y="3875876"/>
            <a:ext cx="3726025" cy="1583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68" name="Rectangle 67">
            <a:extLst>
              <a:ext uri="{FF2B5EF4-FFF2-40B4-BE49-F238E27FC236}">
                <a16:creationId xmlns:a16="http://schemas.microsoft.com/office/drawing/2014/main" id="{ED5A6EC5-1BDD-5C13-D5EB-86502662EA32}"/>
              </a:ext>
            </a:extLst>
          </p:cNvPr>
          <p:cNvSpPr/>
          <p:nvPr/>
        </p:nvSpPr>
        <p:spPr>
          <a:xfrm>
            <a:off x="5984460" y="4356966"/>
            <a:ext cx="364721" cy="1219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2559348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48</a:t>
            </a:fld>
            <a:endParaRPr lang="en-US" altLang="en-US">
              <a:latin typeface="Arial"/>
              <a:ea typeface="+mn-ea"/>
            </a:endParaRPr>
          </a:p>
        </p:txBody>
      </p:sp>
      <p:sp>
        <p:nvSpPr>
          <p:cNvPr id="13" name="Title 1">
            <a:extLst>
              <a:ext uri="{FF2B5EF4-FFF2-40B4-BE49-F238E27FC236}">
                <a16:creationId xmlns:a16="http://schemas.microsoft.com/office/drawing/2014/main" id="{C5E0EDC6-0C04-5B69-A22B-3BBE23EBB66C}"/>
              </a:ext>
            </a:extLst>
          </p:cNvPr>
          <p:cNvSpPr txBox="1">
            <a:spLocks/>
          </p:cNvSpPr>
          <p:nvPr/>
        </p:nvSpPr>
        <p:spPr bwMode="auto">
          <a:xfrm>
            <a:off x="457200" y="205981"/>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8580" tIns="34290" rIns="68580" bIns="34290" numCol="1" anchor="ctr" anchorCtr="0" compatLnSpc="1">
            <a:prstTxWarp prst="textNoShape">
              <a:avLst/>
            </a:prstTxWarp>
            <a:normAutofit/>
          </a:bodyPr>
          <a:lstStyle>
            <a:lvl1pPr algn="l" defTabSz="609570" rtl="0" eaLnBrk="0" fontAlgn="base" hangingPunct="0">
              <a:spcBef>
                <a:spcPct val="0"/>
              </a:spcBef>
              <a:spcAft>
                <a:spcPct val="0"/>
              </a:spcAft>
              <a:defRPr sz="2667" b="1" kern="1200">
                <a:solidFill>
                  <a:schemeClr val="tx2"/>
                </a:solidFill>
                <a:latin typeface="+mj-lt"/>
                <a:ea typeface="ＭＳ Ｐゴシック" charset="-128"/>
                <a:cs typeface="ＭＳ Ｐゴシック" charset="-128"/>
              </a:defRPr>
            </a:lvl1pPr>
            <a:lvl2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2pPr>
            <a:lvl3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3pPr>
            <a:lvl4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4pPr>
            <a:lvl5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5pPr>
            <a:lvl6pPr marL="609570" algn="l" defTabSz="609570" rtl="0" eaLnBrk="1" fontAlgn="base" hangingPunct="1">
              <a:spcBef>
                <a:spcPct val="0"/>
              </a:spcBef>
              <a:spcAft>
                <a:spcPct val="0"/>
              </a:spcAft>
              <a:defRPr sz="3733">
                <a:solidFill>
                  <a:schemeClr val="tx1"/>
                </a:solidFill>
                <a:latin typeface="Arial" charset="0"/>
                <a:ea typeface="ＭＳ Ｐゴシック" charset="-128"/>
              </a:defRPr>
            </a:lvl6pPr>
            <a:lvl7pPr marL="1219139" algn="l" defTabSz="609570" rtl="0" eaLnBrk="1" fontAlgn="base" hangingPunct="1">
              <a:spcBef>
                <a:spcPct val="0"/>
              </a:spcBef>
              <a:spcAft>
                <a:spcPct val="0"/>
              </a:spcAft>
              <a:defRPr sz="3733">
                <a:solidFill>
                  <a:schemeClr val="tx1"/>
                </a:solidFill>
                <a:latin typeface="Arial" charset="0"/>
                <a:ea typeface="ＭＳ Ｐゴシック" charset="-128"/>
              </a:defRPr>
            </a:lvl7pPr>
            <a:lvl8pPr marL="1828709" algn="l" defTabSz="609570" rtl="0" eaLnBrk="1" fontAlgn="base" hangingPunct="1">
              <a:spcBef>
                <a:spcPct val="0"/>
              </a:spcBef>
              <a:spcAft>
                <a:spcPct val="0"/>
              </a:spcAft>
              <a:defRPr sz="3733">
                <a:solidFill>
                  <a:schemeClr val="tx1"/>
                </a:solidFill>
                <a:latin typeface="Arial" charset="0"/>
                <a:ea typeface="ＭＳ Ｐゴシック" charset="-128"/>
              </a:defRPr>
            </a:lvl8pPr>
            <a:lvl9pPr marL="2438278" algn="l" defTabSz="609570" rtl="0" eaLnBrk="1" fontAlgn="base" hangingPunct="1">
              <a:spcBef>
                <a:spcPct val="0"/>
              </a:spcBef>
              <a:spcAft>
                <a:spcPct val="0"/>
              </a:spcAft>
              <a:defRPr sz="3733">
                <a:solidFill>
                  <a:schemeClr val="tx1"/>
                </a:solidFill>
                <a:latin typeface="Arial" charset="0"/>
                <a:ea typeface="ＭＳ Ｐゴシック" charset="-128"/>
              </a:defRPr>
            </a:lvl9pPr>
          </a:lstStyle>
          <a:p>
            <a:pPr defTabSz="457178"/>
            <a:r>
              <a:rPr lang="en-US" sz="2000" dirty="0">
                <a:solidFill>
                  <a:srgbClr val="FF3333"/>
                </a:solidFill>
                <a:latin typeface="Arial"/>
              </a:rPr>
              <a:t>ISAACWiper Execution</a:t>
            </a:r>
          </a:p>
        </p:txBody>
      </p:sp>
      <p:pic>
        <p:nvPicPr>
          <p:cNvPr id="17" name="Picture 16" descr="A picture containing calendar&#10;&#10;Description automatically generated">
            <a:extLst>
              <a:ext uri="{FF2B5EF4-FFF2-40B4-BE49-F238E27FC236}">
                <a16:creationId xmlns:a16="http://schemas.microsoft.com/office/drawing/2014/main" id="{2BC69C3D-6FD7-D681-97A0-F8D389132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216" y="947742"/>
            <a:ext cx="5223569" cy="1931320"/>
          </a:xfrm>
          <a:prstGeom prst="rect">
            <a:avLst/>
          </a:prstGeom>
          <a:ln>
            <a:solidFill>
              <a:srgbClr val="FF0000"/>
            </a:solidFill>
          </a:ln>
        </p:spPr>
      </p:pic>
      <p:pic>
        <p:nvPicPr>
          <p:cNvPr id="19" name="Picture 18" descr="Graphical user interface, text, application&#10;&#10;Description automatically generated">
            <a:extLst>
              <a:ext uri="{FF2B5EF4-FFF2-40B4-BE49-F238E27FC236}">
                <a16:creationId xmlns:a16="http://schemas.microsoft.com/office/drawing/2014/main" id="{853C06EF-614B-A961-159D-BCCF90337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557" y="3451964"/>
            <a:ext cx="5552885" cy="957206"/>
          </a:xfrm>
          <a:prstGeom prst="rect">
            <a:avLst/>
          </a:prstGeom>
          <a:ln>
            <a:solidFill>
              <a:srgbClr val="FF0000"/>
            </a:solidFill>
          </a:ln>
        </p:spPr>
      </p:pic>
      <p:sp>
        <p:nvSpPr>
          <p:cNvPr id="21" name="Rectangle 20">
            <a:extLst>
              <a:ext uri="{FF2B5EF4-FFF2-40B4-BE49-F238E27FC236}">
                <a16:creationId xmlns:a16="http://schemas.microsoft.com/office/drawing/2014/main" id="{ABD37AB8-08EA-EE60-1577-557DE01CDE80}"/>
              </a:ext>
            </a:extLst>
          </p:cNvPr>
          <p:cNvSpPr/>
          <p:nvPr/>
        </p:nvSpPr>
        <p:spPr>
          <a:xfrm>
            <a:off x="1795557" y="3654651"/>
            <a:ext cx="5552885" cy="349537"/>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
        <p:nvSpPr>
          <p:cNvPr id="22" name="Rectangle 21">
            <a:extLst>
              <a:ext uri="{FF2B5EF4-FFF2-40B4-BE49-F238E27FC236}">
                <a16:creationId xmlns:a16="http://schemas.microsoft.com/office/drawing/2014/main" id="{5AB05864-6E19-2F3F-D482-9B0A21D2520F}"/>
              </a:ext>
            </a:extLst>
          </p:cNvPr>
          <p:cNvSpPr/>
          <p:nvPr/>
        </p:nvSpPr>
        <p:spPr>
          <a:xfrm>
            <a:off x="1960216" y="2008555"/>
            <a:ext cx="5223569" cy="16388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3716352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49</a:t>
            </a:fld>
            <a:endParaRPr lang="en-US" altLang="en-US">
              <a:latin typeface="Arial"/>
              <a:ea typeface="+mn-ea"/>
            </a:endParaRPr>
          </a:p>
        </p:txBody>
      </p:sp>
      <p:sp>
        <p:nvSpPr>
          <p:cNvPr id="13" name="Title 1">
            <a:extLst>
              <a:ext uri="{FF2B5EF4-FFF2-40B4-BE49-F238E27FC236}">
                <a16:creationId xmlns:a16="http://schemas.microsoft.com/office/drawing/2014/main" id="{C5E0EDC6-0C04-5B69-A22B-3BBE23EBB66C}"/>
              </a:ext>
            </a:extLst>
          </p:cNvPr>
          <p:cNvSpPr txBox="1">
            <a:spLocks/>
          </p:cNvSpPr>
          <p:nvPr/>
        </p:nvSpPr>
        <p:spPr bwMode="auto">
          <a:xfrm>
            <a:off x="457200" y="205981"/>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ctr" anchorCtr="0" compatLnSpc="1">
            <a:prstTxWarp prst="textNoShape">
              <a:avLst/>
            </a:prstTxWarp>
            <a:normAutofit/>
          </a:bodyPr>
          <a:lstStyle>
            <a:lvl1pPr algn="l" defTabSz="609570" rtl="0" eaLnBrk="0" fontAlgn="base" hangingPunct="0">
              <a:spcBef>
                <a:spcPct val="0"/>
              </a:spcBef>
              <a:spcAft>
                <a:spcPct val="0"/>
              </a:spcAft>
              <a:defRPr sz="2667" b="1" kern="1200">
                <a:solidFill>
                  <a:schemeClr val="tx2"/>
                </a:solidFill>
                <a:latin typeface="+mj-lt"/>
                <a:ea typeface="ＭＳ Ｐゴシック" charset="-128"/>
                <a:cs typeface="ＭＳ Ｐゴシック" charset="-128"/>
              </a:defRPr>
            </a:lvl1pPr>
            <a:lvl2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2pPr>
            <a:lvl3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3pPr>
            <a:lvl4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4pPr>
            <a:lvl5pPr algn="l" defTabSz="609570" rtl="0" eaLnBrk="0" fontAlgn="base" hangingPunct="0">
              <a:spcBef>
                <a:spcPct val="0"/>
              </a:spcBef>
              <a:spcAft>
                <a:spcPct val="0"/>
              </a:spcAft>
              <a:defRPr sz="3733">
                <a:solidFill>
                  <a:schemeClr val="tx1"/>
                </a:solidFill>
                <a:latin typeface="Arial" charset="0"/>
                <a:ea typeface="ＭＳ Ｐゴシック" charset="-128"/>
                <a:cs typeface="ＭＳ Ｐゴシック" charset="-128"/>
              </a:defRPr>
            </a:lvl5pPr>
            <a:lvl6pPr marL="609570" algn="l" defTabSz="609570" rtl="0" eaLnBrk="1" fontAlgn="base" hangingPunct="1">
              <a:spcBef>
                <a:spcPct val="0"/>
              </a:spcBef>
              <a:spcAft>
                <a:spcPct val="0"/>
              </a:spcAft>
              <a:defRPr sz="3733">
                <a:solidFill>
                  <a:schemeClr val="tx1"/>
                </a:solidFill>
                <a:latin typeface="Arial" charset="0"/>
                <a:ea typeface="ＭＳ Ｐゴシック" charset="-128"/>
              </a:defRPr>
            </a:lvl6pPr>
            <a:lvl7pPr marL="1219139" algn="l" defTabSz="609570" rtl="0" eaLnBrk="1" fontAlgn="base" hangingPunct="1">
              <a:spcBef>
                <a:spcPct val="0"/>
              </a:spcBef>
              <a:spcAft>
                <a:spcPct val="0"/>
              </a:spcAft>
              <a:defRPr sz="3733">
                <a:solidFill>
                  <a:schemeClr val="tx1"/>
                </a:solidFill>
                <a:latin typeface="Arial" charset="0"/>
                <a:ea typeface="ＭＳ Ｐゴシック" charset="-128"/>
              </a:defRPr>
            </a:lvl7pPr>
            <a:lvl8pPr marL="1828709" algn="l" defTabSz="609570" rtl="0" eaLnBrk="1" fontAlgn="base" hangingPunct="1">
              <a:spcBef>
                <a:spcPct val="0"/>
              </a:spcBef>
              <a:spcAft>
                <a:spcPct val="0"/>
              </a:spcAft>
              <a:defRPr sz="3733">
                <a:solidFill>
                  <a:schemeClr val="tx1"/>
                </a:solidFill>
                <a:latin typeface="Arial" charset="0"/>
                <a:ea typeface="ＭＳ Ｐゴシック" charset="-128"/>
              </a:defRPr>
            </a:lvl8pPr>
            <a:lvl9pPr marL="2438278" algn="l" defTabSz="609570" rtl="0" eaLnBrk="1" fontAlgn="base" hangingPunct="1">
              <a:spcBef>
                <a:spcPct val="0"/>
              </a:spcBef>
              <a:spcAft>
                <a:spcPct val="0"/>
              </a:spcAft>
              <a:defRPr sz="3733">
                <a:solidFill>
                  <a:schemeClr val="tx1"/>
                </a:solidFill>
                <a:latin typeface="Arial" charset="0"/>
                <a:ea typeface="ＭＳ Ｐゴシック" charset="-128"/>
              </a:defRPr>
            </a:lvl9pPr>
          </a:lstStyle>
          <a:p>
            <a:pPr defTabSz="457178"/>
            <a:r>
              <a:rPr lang="en-US" sz="2000" dirty="0">
                <a:solidFill>
                  <a:srgbClr val="FF3333"/>
                </a:solidFill>
                <a:latin typeface="Arial"/>
              </a:rPr>
              <a:t>ISAACWiper Execution cont.</a:t>
            </a:r>
          </a:p>
        </p:txBody>
      </p:sp>
      <p:pic>
        <p:nvPicPr>
          <p:cNvPr id="3" name="Picture 2" descr="Graphical user interface, text, application, email&#10;&#10;Description automatically generated">
            <a:extLst>
              <a:ext uri="{FF2B5EF4-FFF2-40B4-BE49-F238E27FC236}">
                <a16:creationId xmlns:a16="http://schemas.microsoft.com/office/drawing/2014/main" id="{6C203E86-E7A4-913A-0A84-0A2E44CD0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129" y="1066555"/>
            <a:ext cx="5537179" cy="1486108"/>
          </a:xfrm>
          <a:prstGeom prst="rect">
            <a:avLst/>
          </a:prstGeom>
          <a:ln>
            <a:solidFill>
              <a:srgbClr val="FF0000"/>
            </a:solidFill>
          </a:ln>
        </p:spPr>
      </p:pic>
      <p:pic>
        <p:nvPicPr>
          <p:cNvPr id="15" name="Picture 14" descr="Graphical user interface, application&#10;&#10;Description automatically generated">
            <a:extLst>
              <a:ext uri="{FF2B5EF4-FFF2-40B4-BE49-F238E27FC236}">
                <a16:creationId xmlns:a16="http://schemas.microsoft.com/office/drawing/2014/main" id="{D25D9C10-49F6-5DAF-C2C9-9A0E73F1E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70" y="3288154"/>
            <a:ext cx="3979624" cy="950252"/>
          </a:xfrm>
          <a:prstGeom prst="rect">
            <a:avLst/>
          </a:prstGeom>
          <a:ln>
            <a:solidFill>
              <a:srgbClr val="FF0000"/>
            </a:solidFill>
          </a:ln>
        </p:spPr>
      </p:pic>
      <p:pic>
        <p:nvPicPr>
          <p:cNvPr id="5" name="Picture 4" descr="Logo&#10;&#10;Description automatically generated">
            <a:extLst>
              <a:ext uri="{FF2B5EF4-FFF2-40B4-BE49-F238E27FC236}">
                <a16:creationId xmlns:a16="http://schemas.microsoft.com/office/drawing/2014/main" id="{4415D780-A333-D8EC-E320-A769E624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990" y="3494491"/>
            <a:ext cx="860126" cy="537579"/>
          </a:xfrm>
          <a:prstGeom prst="rect">
            <a:avLst/>
          </a:prstGeom>
        </p:spPr>
      </p:pic>
      <p:pic>
        <p:nvPicPr>
          <p:cNvPr id="7" name="Graphic 6" descr="Cursor with solid fill">
            <a:extLst>
              <a:ext uri="{FF2B5EF4-FFF2-40B4-BE49-F238E27FC236}">
                <a16:creationId xmlns:a16="http://schemas.microsoft.com/office/drawing/2014/main" id="{063BE5E5-1C80-0CEF-B1CF-8DF3DA25A2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3410" y="3657092"/>
            <a:ext cx="475126" cy="475126"/>
          </a:xfrm>
          <a:prstGeom prst="rect">
            <a:avLst/>
          </a:prstGeom>
        </p:spPr>
      </p:pic>
      <p:sp>
        <p:nvSpPr>
          <p:cNvPr id="8" name="Arrow: Right 7">
            <a:extLst>
              <a:ext uri="{FF2B5EF4-FFF2-40B4-BE49-F238E27FC236}">
                <a16:creationId xmlns:a16="http://schemas.microsoft.com/office/drawing/2014/main" id="{DD4E5123-6604-CA28-50B6-8C18699837B8}"/>
              </a:ext>
            </a:extLst>
          </p:cNvPr>
          <p:cNvSpPr/>
          <p:nvPr/>
        </p:nvSpPr>
        <p:spPr>
          <a:xfrm>
            <a:off x="2761261" y="3574801"/>
            <a:ext cx="465363" cy="37695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pic>
        <p:nvPicPr>
          <p:cNvPr id="9" name="Picture 8" descr="Text&#10;&#10;Description automatically generated">
            <a:extLst>
              <a:ext uri="{FF2B5EF4-FFF2-40B4-BE49-F238E27FC236}">
                <a16:creationId xmlns:a16="http://schemas.microsoft.com/office/drawing/2014/main" id="{F9A44272-27F1-75F9-CB00-EDFB7BFE9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881" y="987563"/>
            <a:ext cx="2200274" cy="1644093"/>
          </a:xfrm>
          <a:prstGeom prst="rect">
            <a:avLst/>
          </a:prstGeom>
          <a:noFill/>
          <a:ln>
            <a:solidFill>
              <a:srgbClr val="FF0000"/>
            </a:solidFill>
          </a:ln>
        </p:spPr>
      </p:pic>
      <p:sp>
        <p:nvSpPr>
          <p:cNvPr id="10" name="Arrow: Right 9">
            <a:extLst>
              <a:ext uri="{FF2B5EF4-FFF2-40B4-BE49-F238E27FC236}">
                <a16:creationId xmlns:a16="http://schemas.microsoft.com/office/drawing/2014/main" id="{57894B8E-4843-434C-B790-9F580CD423AB}"/>
              </a:ext>
            </a:extLst>
          </p:cNvPr>
          <p:cNvSpPr/>
          <p:nvPr/>
        </p:nvSpPr>
        <p:spPr>
          <a:xfrm>
            <a:off x="2761261" y="1662673"/>
            <a:ext cx="465363" cy="376958"/>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FFFFFF"/>
              </a:solidFill>
              <a:latin typeface="Arial"/>
            </a:endParaRPr>
          </a:p>
        </p:txBody>
      </p:sp>
    </p:spTree>
    <p:extLst>
      <p:ext uri="{BB962C8B-B14F-4D97-AF65-F5344CB8AC3E}">
        <p14:creationId xmlns:p14="http://schemas.microsoft.com/office/powerpoint/2010/main" val="95342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a New Era of Warfare Started</a:t>
            </a:r>
          </a:p>
        </p:txBody>
      </p:sp>
      <p:pic>
        <p:nvPicPr>
          <p:cNvPr id="6" name="Content Placeholder 5">
            <a:extLst>
              <a:ext uri="{FF2B5EF4-FFF2-40B4-BE49-F238E27FC236}">
                <a16:creationId xmlns:a16="http://schemas.microsoft.com/office/drawing/2014/main" id="{00B45624-7282-45C0-BCEA-1C9F7FECB8B3}"/>
              </a:ext>
            </a:extLst>
          </p:cNvPr>
          <p:cNvPicPr>
            <a:picLocks noGrp="1" noChangeAspect="1"/>
          </p:cNvPicPr>
          <p:nvPr>
            <p:ph idx="1"/>
          </p:nvPr>
        </p:nvPicPr>
        <p:blipFill>
          <a:blip r:embed="rId3"/>
          <a:stretch>
            <a:fillRect/>
          </a:stretch>
        </p:blipFill>
        <p:spPr>
          <a:xfrm>
            <a:off x="1894151" y="769938"/>
            <a:ext cx="5355698" cy="3830637"/>
          </a:xfrm>
        </p:spPr>
      </p:pic>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5</a:t>
            </a:fld>
            <a:endParaRPr lang="en-US" altLang="en-US" dirty="0"/>
          </a:p>
        </p:txBody>
      </p:sp>
    </p:spTree>
    <p:extLst>
      <p:ext uri="{BB962C8B-B14F-4D97-AF65-F5344CB8AC3E}">
        <p14:creationId xmlns:p14="http://schemas.microsoft.com/office/powerpoint/2010/main" val="3257137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3035220" y="71575"/>
            <a:ext cx="3073560" cy="871538"/>
          </a:xfrm>
        </p:spPr>
        <p:txBody>
          <a:bodyPr wrap="square" anchor="ctr">
            <a:normAutofit fontScale="90000"/>
          </a:bodyPr>
          <a:lstStyle/>
          <a:p>
            <a:r>
              <a:rPr lang="en-US" dirty="0"/>
              <a:t>ISAACWiper Recap</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50</a:t>
            </a:fld>
            <a:endParaRPr lang="en-US" altLang="en-US">
              <a:latin typeface="Arial"/>
              <a:ea typeface="+mn-ea"/>
            </a:endParaRPr>
          </a:p>
        </p:txBody>
      </p:sp>
      <p:graphicFrame>
        <p:nvGraphicFramePr>
          <p:cNvPr id="3" name="Diagram 2">
            <a:extLst>
              <a:ext uri="{FF2B5EF4-FFF2-40B4-BE49-F238E27FC236}">
                <a16:creationId xmlns:a16="http://schemas.microsoft.com/office/drawing/2014/main" id="{F42EB3FA-0B05-0384-9F35-453995182CF0}"/>
              </a:ext>
            </a:extLst>
          </p:cNvPr>
          <p:cNvGraphicFramePr/>
          <p:nvPr>
            <p:extLst>
              <p:ext uri="{D42A27DB-BD31-4B8C-83A1-F6EECF244321}">
                <p14:modId xmlns:p14="http://schemas.microsoft.com/office/powerpoint/2010/main" val="2599498599"/>
              </p:ext>
            </p:extLst>
          </p:nvPr>
        </p:nvGraphicFramePr>
        <p:xfrm>
          <a:off x="1524000" y="80079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8122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CAEB061-EB59-F2C9-58D1-4DBB90530AB4}"/>
              </a:ext>
            </a:extLst>
          </p:cNvPr>
          <p:cNvSpPr>
            <a:spLocks noGrp="1"/>
          </p:cNvSpPr>
          <p:nvPr>
            <p:ph idx="1"/>
          </p:nvPr>
        </p:nvSpPr>
        <p:spPr>
          <a:xfrm>
            <a:off x="457200" y="244081"/>
            <a:ext cx="8229600" cy="4356650"/>
          </a:xfrm>
        </p:spPr>
        <p:txBody>
          <a:bodyPr anchor="ctr"/>
          <a:lstStyle/>
          <a:p>
            <a:pPr marL="57146" indent="0" algn="ctr">
              <a:buNone/>
            </a:pPr>
            <a:r>
              <a:rPr lang="en-US" sz="4500" dirty="0">
                <a:sym typeface="Wingdings" panose="05000000000000000000" pitchFamily="2" charset="2"/>
              </a:rPr>
              <a:t>ISAACWiper?</a:t>
            </a:r>
          </a:p>
          <a:p>
            <a:pPr marL="57146" indent="0" algn="ctr">
              <a:buNone/>
            </a:pPr>
            <a:endParaRPr lang="en-US" sz="2100" dirty="0">
              <a:sym typeface="Wingdings" panose="05000000000000000000" pitchFamily="2" charset="2"/>
            </a:endParaRPr>
          </a:p>
          <a:p>
            <a:pPr marL="57146" indent="0" algn="ctr">
              <a:buNone/>
            </a:pPr>
            <a:r>
              <a:rPr lang="en-US" sz="5400" dirty="0">
                <a:sym typeface="Wingdings" panose="05000000000000000000" pitchFamily="2" charset="2"/>
              </a:rPr>
              <a:t>More like…</a:t>
            </a:r>
          </a:p>
          <a:p>
            <a:pPr marL="57146" indent="0" algn="ctr">
              <a:buNone/>
            </a:pPr>
            <a:endParaRPr lang="en-US" sz="2100" dirty="0">
              <a:sym typeface="Wingdings" panose="05000000000000000000" pitchFamily="2" charset="2"/>
            </a:endParaRPr>
          </a:p>
          <a:p>
            <a:pPr marL="57146" indent="0" algn="ctr">
              <a:buNone/>
            </a:pPr>
            <a:r>
              <a:rPr lang="en-US" sz="5400" dirty="0">
                <a:solidFill>
                  <a:srgbClr val="FF0000"/>
                </a:solidFill>
                <a:sym typeface="Wingdings" panose="05000000000000000000" pitchFamily="2" charset="2"/>
              </a:rPr>
              <a:t>MersenneTwisterWiper</a:t>
            </a:r>
          </a:p>
        </p:txBody>
      </p:sp>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1" y="-29764"/>
            <a:ext cx="592138" cy="273845"/>
          </a:xfrm>
        </p:spPr>
        <p:txBody>
          <a:bodyPr wrap="square" anchor="ctr">
            <a:normAutofit/>
          </a:bodyPr>
          <a:lstStyle/>
          <a:p>
            <a:pPr defTabSz="457189">
              <a:spcAft>
                <a:spcPts val="600"/>
              </a:spcAft>
              <a:defRPr/>
            </a:pPr>
            <a:fld id="{EF611178-6C3A-F247-8731-699DBDA96700}" type="slidenum">
              <a:rPr lang="en-US" altLang="en-US">
                <a:latin typeface="Arial"/>
                <a:ea typeface="+mn-ea"/>
              </a:rPr>
              <a:pPr defTabSz="457189">
                <a:spcAft>
                  <a:spcPts val="600"/>
                </a:spcAft>
                <a:defRPr/>
              </a:pPr>
              <a:t>51</a:t>
            </a:fld>
            <a:endParaRPr lang="en-US" altLang="en-US">
              <a:latin typeface="Arial"/>
              <a:ea typeface="+mn-ea"/>
            </a:endParaRPr>
          </a:p>
        </p:txBody>
      </p:sp>
    </p:spTree>
    <p:extLst>
      <p:ext uri="{BB962C8B-B14F-4D97-AF65-F5344CB8AC3E}">
        <p14:creationId xmlns:p14="http://schemas.microsoft.com/office/powerpoint/2010/main" val="2149400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 (Azov Ransomware)</a:t>
            </a:r>
          </a:p>
        </p:txBody>
      </p:sp>
    </p:spTree>
    <p:extLst>
      <p:ext uri="{BB962C8B-B14F-4D97-AF65-F5344CB8AC3E}">
        <p14:creationId xmlns:p14="http://schemas.microsoft.com/office/powerpoint/2010/main" val="2333890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C05E-C5A4-4A5C-ABCA-BD4135FEE9A8}"/>
              </a:ext>
            </a:extLst>
          </p:cNvPr>
          <p:cNvSpPr>
            <a:spLocks noGrp="1"/>
          </p:cNvSpPr>
          <p:nvPr>
            <p:ph type="title"/>
          </p:nvPr>
        </p:nvSpPr>
        <p:spPr/>
        <p:txBody>
          <a:bodyPr/>
          <a:lstStyle/>
          <a:p>
            <a:r>
              <a:rPr lang="en-US" dirty="0"/>
              <a:t>Azov Ransomware</a:t>
            </a:r>
          </a:p>
        </p:txBody>
      </p:sp>
      <p:sp>
        <p:nvSpPr>
          <p:cNvPr id="3" name="Content Placeholder 2">
            <a:extLst>
              <a:ext uri="{FF2B5EF4-FFF2-40B4-BE49-F238E27FC236}">
                <a16:creationId xmlns:a16="http://schemas.microsoft.com/office/drawing/2014/main" id="{9A04E8FA-F392-4971-9F9E-5B90AEC554BA}"/>
              </a:ext>
            </a:extLst>
          </p:cNvPr>
          <p:cNvSpPr>
            <a:spLocks noGrp="1"/>
          </p:cNvSpPr>
          <p:nvPr>
            <p:ph idx="1"/>
          </p:nvPr>
        </p:nvSpPr>
        <p:spPr/>
        <p:txBody>
          <a:bodyPr/>
          <a:lstStyle/>
          <a:p>
            <a:r>
              <a:rPr lang="en-US" dirty="0"/>
              <a:t>TBD</a:t>
            </a:r>
          </a:p>
          <a:p>
            <a:endParaRPr lang="en-US" dirty="0"/>
          </a:p>
          <a:p>
            <a:endParaRPr lang="en-US" dirty="0"/>
          </a:p>
        </p:txBody>
      </p:sp>
      <p:sp>
        <p:nvSpPr>
          <p:cNvPr id="4" name="Slide Number Placeholder 3">
            <a:extLst>
              <a:ext uri="{FF2B5EF4-FFF2-40B4-BE49-F238E27FC236}">
                <a16:creationId xmlns:a16="http://schemas.microsoft.com/office/drawing/2014/main" id="{4A4BE3FE-F50F-4C0F-8D24-F00FF97B451C}"/>
              </a:ext>
            </a:extLst>
          </p:cNvPr>
          <p:cNvSpPr>
            <a:spLocks noGrp="1"/>
          </p:cNvSpPr>
          <p:nvPr>
            <p:ph type="sldNum" sz="quarter" idx="10"/>
          </p:nvPr>
        </p:nvSpPr>
        <p:spPr/>
        <p:txBody>
          <a:bodyPr/>
          <a:lstStyle/>
          <a:p>
            <a:pPr>
              <a:defRPr/>
            </a:pPr>
            <a:fld id="{EF611178-6C3A-F247-8731-699DBDA96700}" type="slidenum">
              <a:rPr lang="en-US" altLang="en-US" smtClean="0"/>
              <a:pPr>
                <a:defRPr/>
              </a:pPr>
              <a:t>53</a:t>
            </a:fld>
            <a:endParaRPr lang="en-US" altLang="en-US" dirty="0"/>
          </a:p>
        </p:txBody>
      </p:sp>
    </p:spTree>
    <p:extLst>
      <p:ext uri="{BB962C8B-B14F-4D97-AF65-F5344CB8AC3E}">
        <p14:creationId xmlns:p14="http://schemas.microsoft.com/office/powerpoint/2010/main" val="3472256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Post Mortem</a:t>
            </a:r>
          </a:p>
        </p:txBody>
      </p:sp>
    </p:spTree>
    <p:extLst>
      <p:ext uri="{BB962C8B-B14F-4D97-AF65-F5344CB8AC3E}">
        <p14:creationId xmlns:p14="http://schemas.microsoft.com/office/powerpoint/2010/main" val="1141077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C05E-C5A4-4A5C-ABCA-BD4135FEE9A8}"/>
              </a:ext>
            </a:extLst>
          </p:cNvPr>
          <p:cNvSpPr>
            <a:spLocks noGrp="1"/>
          </p:cNvSpPr>
          <p:nvPr>
            <p:ph type="title"/>
          </p:nvPr>
        </p:nvSpPr>
        <p:spPr/>
        <p:txBody>
          <a:bodyPr/>
          <a:lstStyle/>
          <a:p>
            <a:r>
              <a:rPr lang="en-US" dirty="0"/>
              <a:t>Consequences </a:t>
            </a:r>
          </a:p>
        </p:txBody>
      </p:sp>
      <p:sp>
        <p:nvSpPr>
          <p:cNvPr id="3" name="Content Placeholder 2">
            <a:extLst>
              <a:ext uri="{FF2B5EF4-FFF2-40B4-BE49-F238E27FC236}">
                <a16:creationId xmlns:a16="http://schemas.microsoft.com/office/drawing/2014/main" id="{9A04E8FA-F392-4971-9F9E-5B90AEC554BA}"/>
              </a:ext>
            </a:extLst>
          </p:cNvPr>
          <p:cNvSpPr>
            <a:spLocks noGrp="1"/>
          </p:cNvSpPr>
          <p:nvPr>
            <p:ph idx="1"/>
          </p:nvPr>
        </p:nvSpPr>
        <p:spPr/>
        <p:txBody>
          <a:bodyPr/>
          <a:lstStyle/>
          <a:p>
            <a:r>
              <a:rPr lang="en-US" dirty="0"/>
              <a:t>Most strategically impactful cyber operation in wartime history.</a:t>
            </a:r>
          </a:p>
          <a:p>
            <a:r>
              <a:rPr lang="en-US" dirty="0"/>
              <a:t>Ability to paralyze Ukrainian decision-making and critical infrastructure</a:t>
            </a:r>
          </a:p>
          <a:p>
            <a:r>
              <a:rPr lang="en-US" dirty="0"/>
              <a:t>Signs of coordination between Russian kinetic and cyber operations</a:t>
            </a:r>
          </a:p>
          <a:p>
            <a:r>
              <a:rPr lang="en-US" dirty="0"/>
              <a:t>Cyber operations intended to disrupt, destroy, or manipulate data or systems.</a:t>
            </a:r>
          </a:p>
          <a:p>
            <a:endParaRPr lang="en-US" dirty="0"/>
          </a:p>
          <a:p>
            <a:endParaRPr lang="en-US" dirty="0"/>
          </a:p>
        </p:txBody>
      </p:sp>
      <p:sp>
        <p:nvSpPr>
          <p:cNvPr id="4" name="Slide Number Placeholder 3">
            <a:extLst>
              <a:ext uri="{FF2B5EF4-FFF2-40B4-BE49-F238E27FC236}">
                <a16:creationId xmlns:a16="http://schemas.microsoft.com/office/drawing/2014/main" id="{4A4BE3FE-F50F-4C0F-8D24-F00FF97B451C}"/>
              </a:ext>
            </a:extLst>
          </p:cNvPr>
          <p:cNvSpPr>
            <a:spLocks noGrp="1"/>
          </p:cNvSpPr>
          <p:nvPr>
            <p:ph type="sldNum" sz="quarter" idx="10"/>
          </p:nvPr>
        </p:nvSpPr>
        <p:spPr/>
        <p:txBody>
          <a:bodyPr/>
          <a:lstStyle/>
          <a:p>
            <a:pPr>
              <a:defRPr/>
            </a:pPr>
            <a:fld id="{EF611178-6C3A-F247-8731-699DBDA96700}" type="slidenum">
              <a:rPr lang="en-US" altLang="en-US" smtClean="0"/>
              <a:pPr>
                <a:defRPr/>
              </a:pPr>
              <a:t>55</a:t>
            </a:fld>
            <a:endParaRPr lang="en-US" altLang="en-US" dirty="0"/>
          </a:p>
        </p:txBody>
      </p:sp>
    </p:spTree>
    <p:extLst>
      <p:ext uri="{BB962C8B-B14F-4D97-AF65-F5344CB8AC3E}">
        <p14:creationId xmlns:p14="http://schemas.microsoft.com/office/powerpoint/2010/main" val="3036752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6D3F-4E84-4D19-9DFE-6831F107DB93}"/>
              </a:ext>
            </a:extLst>
          </p:cNvPr>
          <p:cNvSpPr>
            <a:spLocks noGrp="1"/>
          </p:cNvSpPr>
          <p:nvPr>
            <p:ph type="title"/>
          </p:nvPr>
        </p:nvSpPr>
        <p:spPr/>
        <p:txBody>
          <a:bodyPr/>
          <a:lstStyle/>
          <a:p>
            <a:r>
              <a:rPr lang="en-US" dirty="0"/>
              <a:t>Learning for us</a:t>
            </a:r>
          </a:p>
        </p:txBody>
      </p:sp>
      <p:sp>
        <p:nvSpPr>
          <p:cNvPr id="3" name="Content Placeholder 2">
            <a:extLst>
              <a:ext uri="{FF2B5EF4-FFF2-40B4-BE49-F238E27FC236}">
                <a16:creationId xmlns:a16="http://schemas.microsoft.com/office/drawing/2014/main" id="{2C669999-AFFC-493B-A950-E457B309BB67}"/>
              </a:ext>
            </a:extLst>
          </p:cNvPr>
          <p:cNvSpPr>
            <a:spLocks noGrp="1"/>
          </p:cNvSpPr>
          <p:nvPr>
            <p:ph idx="1"/>
          </p:nvPr>
        </p:nvSpPr>
        <p:spPr>
          <a:xfrm>
            <a:off x="457200" y="769351"/>
            <a:ext cx="8229600" cy="4283096"/>
          </a:xfrm>
        </p:spPr>
        <p:txBody>
          <a:bodyPr/>
          <a:lstStyle/>
          <a:p>
            <a:r>
              <a:rPr lang="en-US" sz="2000" dirty="0"/>
              <a:t>Ukrainian President Volodymyr Zelensky accused Russia of ‘</a:t>
            </a:r>
            <a:r>
              <a:rPr lang="en-US" sz="2000" dirty="0">
                <a:solidFill>
                  <a:srgbClr val="FF0000"/>
                </a:solidFill>
              </a:rPr>
              <a:t>energy terrorism</a:t>
            </a:r>
            <a:r>
              <a:rPr lang="en-US" sz="2000" dirty="0"/>
              <a:t>’ and said that about </a:t>
            </a:r>
            <a:r>
              <a:rPr lang="en-US" sz="2000" dirty="0">
                <a:solidFill>
                  <a:srgbClr val="FF0000"/>
                </a:solidFill>
              </a:rPr>
              <a:t>4.5 million Ukrainian consumers </a:t>
            </a:r>
            <a:r>
              <a:rPr lang="en-US" sz="2000" dirty="0"/>
              <a:t>were temporarily disconnected from the power supply.</a:t>
            </a:r>
          </a:p>
          <a:p>
            <a:r>
              <a:rPr lang="en-US" sz="2000" dirty="0"/>
              <a:t>Also referred to the </a:t>
            </a:r>
            <a:r>
              <a:rPr lang="en-US" sz="2000" dirty="0">
                <a:solidFill>
                  <a:srgbClr val="FF0000"/>
                </a:solidFill>
              </a:rPr>
              <a:t>water shortages.</a:t>
            </a:r>
          </a:p>
          <a:p>
            <a:r>
              <a:rPr lang="en-US" sz="2000" dirty="0"/>
              <a:t>includes a hack, which the White House blamed on the Kremlin, that </a:t>
            </a:r>
            <a:r>
              <a:rPr lang="en-US" sz="2000" dirty="0">
                <a:solidFill>
                  <a:schemeClr val="tx2"/>
                </a:solidFill>
              </a:rPr>
              <a:t>disrupted satellite internet communications </a:t>
            </a:r>
            <a:r>
              <a:rPr lang="en-US" sz="2000" dirty="0"/>
              <a:t>in Ukraine on the eve of Russia’s invasion.</a:t>
            </a:r>
          </a:p>
          <a:p>
            <a:r>
              <a:rPr lang="en-US" sz="2000" dirty="0"/>
              <a:t>2017;NotPetya that wiped computer systems at companies </a:t>
            </a:r>
            <a:r>
              <a:rPr lang="en-US" sz="2000" dirty="0">
                <a:solidFill>
                  <a:schemeClr val="tx2"/>
                </a:solidFill>
              </a:rPr>
              <a:t>across Ukraine before spreading around the world</a:t>
            </a:r>
            <a:r>
              <a:rPr lang="en-US" sz="2000" dirty="0"/>
              <a:t>; The incident cost the </a:t>
            </a:r>
            <a:r>
              <a:rPr lang="en-US" sz="2000" dirty="0">
                <a:solidFill>
                  <a:schemeClr val="tx2"/>
                </a:solidFill>
              </a:rPr>
              <a:t>global economy billions of dollars </a:t>
            </a:r>
            <a:r>
              <a:rPr lang="en-US" sz="2000" dirty="0"/>
              <a:t>by disrupting shipping giant Maersk and other multinational firms.</a:t>
            </a:r>
          </a:p>
          <a:p>
            <a:r>
              <a:rPr lang="en-US" sz="2000" dirty="0"/>
              <a:t>Groups are working right now on some high-complexity attacks that </a:t>
            </a:r>
            <a:r>
              <a:rPr lang="en-US" sz="2000" dirty="0">
                <a:solidFill>
                  <a:schemeClr val="tx2"/>
                </a:solidFill>
              </a:rPr>
              <a:t>we will observe later on.</a:t>
            </a:r>
            <a:endParaRPr lang="en-US" sz="2000" dirty="0"/>
          </a:p>
          <a:p>
            <a:endParaRPr lang="en-US" sz="2000" dirty="0">
              <a:solidFill>
                <a:srgbClr val="FF0000"/>
              </a:solidFill>
            </a:endParaRPr>
          </a:p>
          <a:p>
            <a:endParaRPr lang="en-US" sz="2000" dirty="0"/>
          </a:p>
        </p:txBody>
      </p:sp>
      <p:sp>
        <p:nvSpPr>
          <p:cNvPr id="4" name="Slide Number Placeholder 3">
            <a:extLst>
              <a:ext uri="{FF2B5EF4-FFF2-40B4-BE49-F238E27FC236}">
                <a16:creationId xmlns:a16="http://schemas.microsoft.com/office/drawing/2014/main" id="{FF77C03C-26A4-445E-A1E8-792A306BA133}"/>
              </a:ext>
            </a:extLst>
          </p:cNvPr>
          <p:cNvSpPr>
            <a:spLocks noGrp="1"/>
          </p:cNvSpPr>
          <p:nvPr>
            <p:ph type="sldNum" sz="quarter" idx="10"/>
          </p:nvPr>
        </p:nvSpPr>
        <p:spPr/>
        <p:txBody>
          <a:bodyPr/>
          <a:lstStyle/>
          <a:p>
            <a:pPr>
              <a:defRPr/>
            </a:pPr>
            <a:fld id="{EF611178-6C3A-F247-8731-699DBDA96700}" type="slidenum">
              <a:rPr lang="en-US" altLang="en-US" smtClean="0"/>
              <a:pPr>
                <a:defRPr/>
              </a:pPr>
              <a:t>56</a:t>
            </a:fld>
            <a:endParaRPr lang="en-US" altLang="en-US" dirty="0"/>
          </a:p>
        </p:txBody>
      </p:sp>
    </p:spTree>
    <p:extLst>
      <p:ext uri="{BB962C8B-B14F-4D97-AF65-F5344CB8AC3E}">
        <p14:creationId xmlns:p14="http://schemas.microsoft.com/office/powerpoint/2010/main" val="2405264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Detective measures</a:t>
            </a:r>
          </a:p>
        </p:txBody>
      </p:sp>
    </p:spTree>
    <p:extLst>
      <p:ext uri="{BB962C8B-B14F-4D97-AF65-F5344CB8AC3E}">
        <p14:creationId xmlns:p14="http://schemas.microsoft.com/office/powerpoint/2010/main" val="743756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4B56-2015-2CCB-2F70-8D146DB4A53F}"/>
              </a:ext>
            </a:extLst>
          </p:cNvPr>
          <p:cNvSpPr>
            <a:spLocks noGrp="1"/>
          </p:cNvSpPr>
          <p:nvPr>
            <p:ph type="title"/>
          </p:nvPr>
        </p:nvSpPr>
        <p:spPr/>
        <p:txBody>
          <a:bodyPr/>
          <a:lstStyle/>
          <a:p>
            <a:r>
              <a:rPr lang="en-IN" dirty="0"/>
              <a:t>Yara Signature</a:t>
            </a:r>
          </a:p>
        </p:txBody>
      </p:sp>
      <p:pic>
        <p:nvPicPr>
          <p:cNvPr id="5" name="Content Placeholder 4">
            <a:extLst>
              <a:ext uri="{FF2B5EF4-FFF2-40B4-BE49-F238E27FC236}">
                <a16:creationId xmlns:a16="http://schemas.microsoft.com/office/drawing/2014/main" id="{DB5F3F80-FD69-6131-F334-EEAFCC63F9B5}"/>
              </a:ext>
            </a:extLst>
          </p:cNvPr>
          <p:cNvPicPr>
            <a:picLocks noGrp="1" noChangeAspect="1"/>
          </p:cNvPicPr>
          <p:nvPr>
            <p:ph idx="1"/>
          </p:nvPr>
        </p:nvPicPr>
        <p:blipFill>
          <a:blip r:embed="rId2"/>
          <a:stretch>
            <a:fillRect/>
          </a:stretch>
        </p:blipFill>
        <p:spPr>
          <a:xfrm>
            <a:off x="4918459" y="1879996"/>
            <a:ext cx="4225541" cy="3195699"/>
          </a:xfrm>
        </p:spPr>
      </p:pic>
      <p:pic>
        <p:nvPicPr>
          <p:cNvPr id="7" name="Picture 6">
            <a:extLst>
              <a:ext uri="{FF2B5EF4-FFF2-40B4-BE49-F238E27FC236}">
                <a16:creationId xmlns:a16="http://schemas.microsoft.com/office/drawing/2014/main" id="{37A4483C-EF2F-6B9E-6BDA-23C1C5DA7F9C}"/>
              </a:ext>
            </a:extLst>
          </p:cNvPr>
          <p:cNvPicPr>
            <a:picLocks noChangeAspect="1"/>
          </p:cNvPicPr>
          <p:nvPr/>
        </p:nvPicPr>
        <p:blipFill rotWithShape="1">
          <a:blip r:embed="rId3"/>
          <a:srcRect b="17750"/>
          <a:stretch/>
        </p:blipFill>
        <p:spPr>
          <a:xfrm>
            <a:off x="714431" y="2492156"/>
            <a:ext cx="4204028" cy="2583540"/>
          </a:xfrm>
          <a:prstGeom prst="rect">
            <a:avLst/>
          </a:prstGeom>
        </p:spPr>
      </p:pic>
      <p:pic>
        <p:nvPicPr>
          <p:cNvPr id="9" name="Picture 8">
            <a:extLst>
              <a:ext uri="{FF2B5EF4-FFF2-40B4-BE49-F238E27FC236}">
                <a16:creationId xmlns:a16="http://schemas.microsoft.com/office/drawing/2014/main" id="{901068A0-5F43-D3A8-31F0-9C7163406635}"/>
              </a:ext>
            </a:extLst>
          </p:cNvPr>
          <p:cNvPicPr>
            <a:picLocks noChangeAspect="1"/>
          </p:cNvPicPr>
          <p:nvPr/>
        </p:nvPicPr>
        <p:blipFill>
          <a:blip r:embed="rId4"/>
          <a:stretch>
            <a:fillRect/>
          </a:stretch>
        </p:blipFill>
        <p:spPr>
          <a:xfrm>
            <a:off x="3075997" y="273844"/>
            <a:ext cx="6068003" cy="3788855"/>
          </a:xfrm>
          <a:prstGeom prst="rect">
            <a:avLst/>
          </a:prstGeom>
        </p:spPr>
      </p:pic>
      <p:pic>
        <p:nvPicPr>
          <p:cNvPr id="4" name="Picture 3">
            <a:extLst>
              <a:ext uri="{FF2B5EF4-FFF2-40B4-BE49-F238E27FC236}">
                <a16:creationId xmlns:a16="http://schemas.microsoft.com/office/drawing/2014/main" id="{14900644-4CDD-4ED0-BB02-CC7F98A85CE3}"/>
              </a:ext>
            </a:extLst>
          </p:cNvPr>
          <p:cNvPicPr>
            <a:picLocks noChangeAspect="1"/>
          </p:cNvPicPr>
          <p:nvPr/>
        </p:nvPicPr>
        <p:blipFill>
          <a:blip r:embed="rId5"/>
          <a:stretch>
            <a:fillRect/>
          </a:stretch>
        </p:blipFill>
        <p:spPr>
          <a:xfrm>
            <a:off x="123023" y="711995"/>
            <a:ext cx="5560774" cy="3141086"/>
          </a:xfrm>
          <a:prstGeom prst="rect">
            <a:avLst/>
          </a:prstGeom>
        </p:spPr>
      </p:pic>
    </p:spTree>
    <p:extLst>
      <p:ext uri="{BB962C8B-B14F-4D97-AF65-F5344CB8AC3E}">
        <p14:creationId xmlns:p14="http://schemas.microsoft.com/office/powerpoint/2010/main" val="439463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err="1"/>
              <a:t>Recomendations</a:t>
            </a:r>
            <a:endParaRPr lang="en-US" dirty="0"/>
          </a:p>
        </p:txBody>
      </p:sp>
    </p:spTree>
    <p:extLst>
      <p:ext uri="{BB962C8B-B14F-4D97-AF65-F5344CB8AC3E}">
        <p14:creationId xmlns:p14="http://schemas.microsoft.com/office/powerpoint/2010/main" val="1645650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4A1153-5C8E-4CFF-BFD2-7F38CB0AFA0B}"/>
              </a:ext>
            </a:extLst>
          </p:cNvPr>
          <p:cNvPicPr>
            <a:picLocks noChangeAspect="1"/>
          </p:cNvPicPr>
          <p:nvPr/>
        </p:nvPicPr>
        <p:blipFill rotWithShape="1">
          <a:blip r:embed="rId3"/>
          <a:srcRect b="61272"/>
          <a:stretch/>
        </p:blipFill>
        <p:spPr>
          <a:xfrm>
            <a:off x="6362492" y="2102212"/>
            <a:ext cx="2688594" cy="798930"/>
          </a:xfrm>
          <a:prstGeom prst="rect">
            <a:avLst/>
          </a:prstGeom>
        </p:spPr>
      </p:pic>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Early Days of Cyberwarfare</a:t>
            </a:r>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idx="1"/>
          </p:nvPr>
        </p:nvSpPr>
        <p:spPr/>
        <p:txBody>
          <a:bodyPr/>
          <a:lstStyle/>
          <a:p>
            <a:r>
              <a:rPr lang="en-US" i="0" dirty="0">
                <a:solidFill>
                  <a:srgbClr val="333333"/>
                </a:solidFill>
                <a:effectLst/>
              </a:rPr>
              <a:t>The Stuxnet drivers were </a:t>
            </a:r>
            <a:r>
              <a:rPr lang="en-US" i="0" u="sng" dirty="0">
                <a:solidFill>
                  <a:srgbClr val="121212"/>
                </a:solidFill>
                <a:effectLst/>
                <a:hlinkClick r:id="rId4"/>
              </a:rPr>
              <a:t>signed with genuine digital certificates</a:t>
            </a:r>
            <a:r>
              <a:rPr lang="en-US" u="sng" dirty="0">
                <a:solidFill>
                  <a:srgbClr val="333333"/>
                </a:solidFill>
              </a:rPr>
              <a:t> </a:t>
            </a:r>
            <a:r>
              <a:rPr lang="en-US" i="0" dirty="0">
                <a:solidFill>
                  <a:srgbClr val="333333"/>
                </a:solidFill>
                <a:effectLst/>
              </a:rPr>
              <a:t>from respected companies.</a:t>
            </a:r>
          </a:p>
          <a:p>
            <a:r>
              <a:rPr lang="en-US" dirty="0">
                <a:solidFill>
                  <a:srgbClr val="333333"/>
                </a:solidFill>
              </a:rPr>
              <a:t>Said; </a:t>
            </a:r>
            <a:r>
              <a:rPr lang="en-US" dirty="0">
                <a:solidFill>
                  <a:srgbClr val="FF0000"/>
                </a:solidFill>
              </a:rPr>
              <a:t>It was an option.</a:t>
            </a:r>
          </a:p>
          <a:p>
            <a:r>
              <a:rPr lang="en-US" b="0" i="0" dirty="0">
                <a:solidFill>
                  <a:srgbClr val="333333"/>
                </a:solidFill>
                <a:effectLst/>
              </a:rPr>
              <a:t>And then Estates comes in business. </a:t>
            </a:r>
          </a:p>
          <a:p>
            <a:r>
              <a:rPr lang="en-US" dirty="0">
                <a:solidFill>
                  <a:srgbClr val="333333"/>
                </a:solidFill>
              </a:rPr>
              <a:t>Detections were delayed.</a:t>
            </a:r>
            <a:endParaRPr lang="en-US" b="0" i="0" dirty="0">
              <a:solidFill>
                <a:srgbClr val="333333"/>
              </a:solidFill>
              <a:effectLst/>
            </a:endParaRPr>
          </a:p>
          <a:p>
            <a:r>
              <a:rPr lang="en-US" dirty="0">
                <a:solidFill>
                  <a:srgbClr val="333333"/>
                </a:solidFill>
              </a:rPr>
              <a:t>Pay </a:t>
            </a:r>
            <a:r>
              <a:rPr lang="en-US" b="0" i="0" dirty="0">
                <a:solidFill>
                  <a:srgbClr val="333333"/>
                </a:solidFill>
                <a:effectLst/>
              </a:rPr>
              <a:t>Exploit hackers; </a:t>
            </a:r>
            <a:r>
              <a:rPr lang="en-US" b="0" i="0" dirty="0">
                <a:solidFill>
                  <a:srgbClr val="FF0000"/>
                </a:solidFill>
                <a:effectLst/>
              </a:rPr>
              <a:t>buy exploits and keep zero days</a:t>
            </a:r>
            <a:r>
              <a:rPr lang="en-US" b="0" i="0" dirty="0">
                <a:solidFill>
                  <a:srgbClr val="333333"/>
                </a:solidFill>
                <a:effectLst/>
              </a:rPr>
              <a:t>.</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6</a:t>
            </a:fld>
            <a:endParaRPr lang="en-US" altLang="en-US" dirty="0"/>
          </a:p>
        </p:txBody>
      </p:sp>
      <p:pic>
        <p:nvPicPr>
          <p:cNvPr id="2050" name="Picture 2" descr="Top 10 State Sponsored Hackers Organizations - Young Diplomats">
            <a:extLst>
              <a:ext uri="{FF2B5EF4-FFF2-40B4-BE49-F238E27FC236}">
                <a16:creationId xmlns:a16="http://schemas.microsoft.com/office/drawing/2014/main" id="{FA2F4518-6603-4FDD-9BF6-F995E4DBE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492" y="3490821"/>
            <a:ext cx="2688594" cy="150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47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3D13-8966-4494-98F8-533B641DD12B}"/>
              </a:ext>
            </a:extLst>
          </p:cNvPr>
          <p:cNvSpPr>
            <a:spLocks noGrp="1"/>
          </p:cNvSpPr>
          <p:nvPr>
            <p:ph type="title"/>
          </p:nvPr>
        </p:nvSpPr>
        <p:spPr/>
        <p:txBody>
          <a:bodyPr/>
          <a:lstStyle/>
          <a:p>
            <a:r>
              <a:rPr lang="en-US" dirty="0"/>
              <a:t>Threat Hunting</a:t>
            </a:r>
          </a:p>
        </p:txBody>
      </p:sp>
      <p:sp>
        <p:nvSpPr>
          <p:cNvPr id="3" name="Content Placeholder 2">
            <a:extLst>
              <a:ext uri="{FF2B5EF4-FFF2-40B4-BE49-F238E27FC236}">
                <a16:creationId xmlns:a16="http://schemas.microsoft.com/office/drawing/2014/main" id="{12D0E9F5-9AE4-4497-ABCB-A24AD663020A}"/>
              </a:ext>
            </a:extLst>
          </p:cNvPr>
          <p:cNvSpPr>
            <a:spLocks noGrp="1"/>
          </p:cNvSpPr>
          <p:nvPr>
            <p:ph idx="1"/>
          </p:nvPr>
        </p:nvSpPr>
        <p:spPr>
          <a:xfrm>
            <a:off x="457200" y="769352"/>
            <a:ext cx="8171411" cy="2705368"/>
          </a:xfrm>
        </p:spPr>
        <p:txBody>
          <a:bodyPr/>
          <a:lstStyle/>
          <a:p>
            <a:r>
              <a:rPr lang="en-US" sz="1800" dirty="0" err="1">
                <a:solidFill>
                  <a:srgbClr val="FF0000"/>
                </a:solidFill>
              </a:rPr>
              <a:t>VirusTotal</a:t>
            </a:r>
            <a:r>
              <a:rPr lang="en-US" sz="1800" dirty="0">
                <a:solidFill>
                  <a:srgbClr val="FF0000"/>
                </a:solidFill>
              </a:rPr>
              <a:t> query – </a:t>
            </a:r>
            <a:r>
              <a:rPr lang="en-US" sz="1800" dirty="0"/>
              <a:t>Azov-related samples</a:t>
            </a:r>
          </a:p>
          <a:p>
            <a:endParaRPr lang="en-US" sz="1800" dirty="0"/>
          </a:p>
          <a:p>
            <a:pPr marL="0" indent="0">
              <a:buNone/>
            </a:pPr>
            <a:r>
              <a:rPr lang="en-US" sz="1800" dirty="0">
                <a:highlight>
                  <a:srgbClr val="C0C0C0"/>
                </a:highlight>
              </a:rPr>
              <a:t>(</a:t>
            </a:r>
            <a:r>
              <a:rPr lang="en-US" sz="1800" dirty="0" err="1">
                <a:highlight>
                  <a:srgbClr val="C0C0C0"/>
                </a:highlight>
              </a:rPr>
              <a:t>behaviour</a:t>
            </a:r>
            <a:r>
              <a:rPr lang="en-US" sz="1800" dirty="0">
                <a:highlight>
                  <a:srgbClr val="C0C0C0"/>
                </a:highlight>
              </a:rPr>
              <a:t>:'Local\\\\</a:t>
            </a:r>
            <a:r>
              <a:rPr lang="en-US" sz="1800" dirty="0" err="1">
                <a:highlight>
                  <a:srgbClr val="C0C0C0"/>
                </a:highlight>
              </a:rPr>
              <a:t>Kasimir</a:t>
            </a:r>
            <a:r>
              <a:rPr lang="en-US" sz="1800" dirty="0">
                <a:highlight>
                  <a:srgbClr val="C0C0C0"/>
                </a:highlight>
              </a:rPr>
              <a:t>_*’ </a:t>
            </a:r>
          </a:p>
          <a:p>
            <a:pPr marL="0" indent="0">
              <a:buNone/>
            </a:pPr>
            <a:r>
              <a:rPr lang="en-US" sz="1800" dirty="0">
                <a:highlight>
                  <a:srgbClr val="C0C0C0"/>
                </a:highlight>
              </a:rPr>
              <a:t>OR </a:t>
            </a:r>
            <a:r>
              <a:rPr lang="en-US" sz="1800" dirty="0" err="1">
                <a:highlight>
                  <a:srgbClr val="C0C0C0"/>
                </a:highlight>
              </a:rPr>
              <a:t>behaviour</a:t>
            </a:r>
            <a:r>
              <a:rPr lang="en-US" sz="1800" dirty="0">
                <a:highlight>
                  <a:srgbClr val="C0C0C0"/>
                </a:highlight>
              </a:rPr>
              <a:t>:'Local\\\\</a:t>
            </a:r>
            <a:r>
              <a:rPr lang="en-US" sz="1800" dirty="0" err="1">
                <a:highlight>
                  <a:srgbClr val="C0C0C0"/>
                </a:highlight>
              </a:rPr>
              <a:t>azov</a:t>
            </a:r>
            <a:r>
              <a:rPr lang="en-US" sz="1800" dirty="0">
                <a:highlight>
                  <a:srgbClr val="C0C0C0"/>
                </a:highlight>
              </a:rPr>
              <a:t>’) </a:t>
            </a:r>
          </a:p>
          <a:p>
            <a:pPr marL="0" indent="0">
              <a:buNone/>
            </a:pPr>
            <a:r>
              <a:rPr lang="en-US" sz="1800" dirty="0"/>
              <a:t>AND </a:t>
            </a:r>
          </a:p>
          <a:p>
            <a:pPr marL="0" indent="0">
              <a:buNone/>
            </a:pPr>
            <a:r>
              <a:rPr lang="en-US" sz="1800" dirty="0">
                <a:highlight>
                  <a:srgbClr val="C0C0C0"/>
                </a:highlight>
              </a:rPr>
              <a:t>(</a:t>
            </a:r>
            <a:r>
              <a:rPr lang="en-US" sz="1800" dirty="0" err="1">
                <a:highlight>
                  <a:srgbClr val="C0C0C0"/>
                </a:highlight>
              </a:rPr>
              <a:t>behaviour_files:'RESTORE_FILES</a:t>
            </a:r>
            <a:r>
              <a:rPr lang="en-US" sz="1800" dirty="0">
                <a:highlight>
                  <a:srgbClr val="C0C0C0"/>
                </a:highlight>
              </a:rPr>
              <a:t>’ </a:t>
            </a:r>
          </a:p>
          <a:p>
            <a:pPr marL="0" indent="0">
              <a:buNone/>
            </a:pPr>
            <a:r>
              <a:rPr lang="en-US" sz="1800" dirty="0">
                <a:highlight>
                  <a:srgbClr val="C0C0C0"/>
                </a:highlight>
              </a:rPr>
              <a:t>OR </a:t>
            </a:r>
            <a:r>
              <a:rPr lang="en-US" sz="1800" dirty="0" err="1">
                <a:highlight>
                  <a:srgbClr val="C0C0C0"/>
                </a:highlight>
              </a:rPr>
              <a:t>behaviour_registry:'rdpclient.exe</a:t>
            </a:r>
            <a:r>
              <a:rPr lang="en-US" sz="1800" dirty="0">
                <a:highlight>
                  <a:srgbClr val="C0C0C0"/>
                </a:highlight>
              </a:rPr>
              <a:t>’) </a:t>
            </a:r>
          </a:p>
        </p:txBody>
      </p:sp>
      <p:sp>
        <p:nvSpPr>
          <p:cNvPr id="4" name="Slide Number Placeholder 3">
            <a:extLst>
              <a:ext uri="{FF2B5EF4-FFF2-40B4-BE49-F238E27FC236}">
                <a16:creationId xmlns:a16="http://schemas.microsoft.com/office/drawing/2014/main" id="{828EBC3B-31B2-458C-9DFF-DCC27A12C864}"/>
              </a:ext>
            </a:extLst>
          </p:cNvPr>
          <p:cNvSpPr>
            <a:spLocks noGrp="1"/>
          </p:cNvSpPr>
          <p:nvPr>
            <p:ph type="sldNum" sz="quarter" idx="10"/>
          </p:nvPr>
        </p:nvSpPr>
        <p:spPr/>
        <p:txBody>
          <a:bodyPr/>
          <a:lstStyle/>
          <a:p>
            <a:pPr>
              <a:defRPr/>
            </a:pPr>
            <a:fld id="{EF611178-6C3A-F247-8731-699DBDA96700}" type="slidenum">
              <a:rPr lang="en-US" altLang="en-US" smtClean="0"/>
              <a:pPr>
                <a:defRPr/>
              </a:pPr>
              <a:t>60</a:t>
            </a:fld>
            <a:endParaRPr lang="en-US" altLang="en-US" dirty="0"/>
          </a:p>
        </p:txBody>
      </p:sp>
      <p:pic>
        <p:nvPicPr>
          <p:cNvPr id="8" name="Picture 7">
            <a:extLst>
              <a:ext uri="{FF2B5EF4-FFF2-40B4-BE49-F238E27FC236}">
                <a16:creationId xmlns:a16="http://schemas.microsoft.com/office/drawing/2014/main" id="{094EA198-61EB-43FD-A78A-C79B4C6F3304}"/>
              </a:ext>
            </a:extLst>
          </p:cNvPr>
          <p:cNvPicPr>
            <a:picLocks noChangeAspect="1"/>
          </p:cNvPicPr>
          <p:nvPr/>
        </p:nvPicPr>
        <p:blipFill>
          <a:blip r:embed="rId2"/>
          <a:stretch>
            <a:fillRect/>
          </a:stretch>
        </p:blipFill>
        <p:spPr>
          <a:xfrm>
            <a:off x="0" y="3316384"/>
            <a:ext cx="9144000" cy="1827116"/>
          </a:xfrm>
          <a:prstGeom prst="rect">
            <a:avLst/>
          </a:prstGeom>
        </p:spPr>
      </p:pic>
    </p:spTree>
    <p:extLst>
      <p:ext uri="{BB962C8B-B14F-4D97-AF65-F5344CB8AC3E}">
        <p14:creationId xmlns:p14="http://schemas.microsoft.com/office/powerpoint/2010/main" val="4014287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4216-705D-426F-A6A0-71A26B604DAB}"/>
              </a:ext>
            </a:extLst>
          </p:cNvPr>
          <p:cNvSpPr>
            <a:spLocks noGrp="1"/>
          </p:cNvSpPr>
          <p:nvPr>
            <p:ph type="title"/>
          </p:nvPr>
        </p:nvSpPr>
        <p:spPr>
          <a:xfrm>
            <a:off x="4041915" y="107157"/>
            <a:ext cx="4400271" cy="506015"/>
          </a:xfrm>
        </p:spPr>
        <p:txBody>
          <a:bodyPr/>
          <a:lstStyle/>
          <a:p>
            <a:r>
              <a:rPr lang="en-US" dirty="0"/>
              <a:t>Sample Hashes (SHA256)</a:t>
            </a:r>
          </a:p>
        </p:txBody>
      </p:sp>
      <p:sp>
        <p:nvSpPr>
          <p:cNvPr id="3" name="Content Placeholder 2">
            <a:extLst>
              <a:ext uri="{FF2B5EF4-FFF2-40B4-BE49-F238E27FC236}">
                <a16:creationId xmlns:a16="http://schemas.microsoft.com/office/drawing/2014/main" id="{C0B508DA-71C3-4DAE-9DAD-265E3F97CAEB}"/>
              </a:ext>
            </a:extLst>
          </p:cNvPr>
          <p:cNvSpPr>
            <a:spLocks noGrp="1"/>
          </p:cNvSpPr>
          <p:nvPr>
            <p:ph idx="1"/>
          </p:nvPr>
        </p:nvSpPr>
        <p:spPr>
          <a:xfrm>
            <a:off x="23812" y="107157"/>
            <a:ext cx="3036880" cy="4813768"/>
          </a:xfrm>
        </p:spPr>
        <p:txBody>
          <a:bodyPr/>
          <a:lstStyle/>
          <a:p>
            <a:pPr marL="0" indent="0">
              <a:buNone/>
            </a:pPr>
            <a:r>
              <a:rPr lang="en-US" sz="700" b="1" i="0" dirty="0">
                <a:solidFill>
                  <a:srgbClr val="242424"/>
                </a:solidFill>
                <a:effectLst/>
                <a:latin typeface="-apple-system"/>
              </a:rPr>
              <a:t>AcidRain:</a:t>
            </a:r>
            <a:br>
              <a:rPr lang="en-US" sz="700" b="0" i="0" dirty="0">
                <a:solidFill>
                  <a:srgbClr val="242424"/>
                </a:solidFill>
                <a:effectLst/>
                <a:latin typeface="-apple-system"/>
              </a:rPr>
            </a:br>
            <a:r>
              <a:rPr lang="en-US" sz="700" b="0" i="0" dirty="0">
                <a:solidFill>
                  <a:srgbClr val="242424"/>
                </a:solidFill>
                <a:effectLst/>
                <a:latin typeface="-apple-system"/>
              </a:rPr>
              <a:t>9b4dfaca873961174ba935fddaf696145afe7bbf5734509f95feb54f3584fd9a</a:t>
            </a:r>
            <a:endParaRPr lang="en-US" sz="700" b="1" i="0" dirty="0">
              <a:solidFill>
                <a:srgbClr val="242424"/>
              </a:solidFill>
              <a:effectLst/>
              <a:latin typeface="-apple-system"/>
            </a:endParaRPr>
          </a:p>
          <a:p>
            <a:pPr marL="0" indent="0" algn="l">
              <a:buNone/>
            </a:pPr>
            <a:endParaRPr lang="en-US" sz="700" b="1" dirty="0">
              <a:solidFill>
                <a:srgbClr val="242424"/>
              </a:solidFill>
              <a:latin typeface="-apple-system"/>
            </a:endParaRPr>
          </a:p>
          <a:p>
            <a:pPr marL="0" indent="0">
              <a:buNone/>
            </a:pPr>
            <a:r>
              <a:rPr lang="en-US" sz="700" b="1" i="0" dirty="0">
                <a:solidFill>
                  <a:srgbClr val="242424"/>
                </a:solidFill>
                <a:effectLst/>
                <a:latin typeface="-apple-system"/>
              </a:rPr>
              <a:t>Azov Ransomware:</a:t>
            </a:r>
            <a:br>
              <a:rPr lang="en-US" sz="700" b="0" i="0" dirty="0">
                <a:solidFill>
                  <a:srgbClr val="242424"/>
                </a:solidFill>
                <a:effectLst/>
                <a:latin typeface="-apple-system"/>
              </a:rPr>
            </a:br>
            <a:r>
              <a:rPr lang="en-US" sz="700" b="0" i="0" dirty="0">
                <a:solidFill>
                  <a:srgbClr val="242424"/>
                </a:solidFill>
                <a:effectLst/>
                <a:latin typeface="-apple-system"/>
              </a:rPr>
              <a:t>b102ed1018de0b7faea37ca86f27ba3025c0c70f28417ac3e9ef09d32617f801</a:t>
            </a:r>
            <a:br>
              <a:rPr lang="en-US" sz="700" b="0" i="0" dirty="0">
                <a:solidFill>
                  <a:srgbClr val="242424"/>
                </a:solidFill>
                <a:effectLst/>
                <a:latin typeface="-apple-system"/>
              </a:rPr>
            </a:br>
            <a:r>
              <a:rPr lang="en-US" sz="700" b="0" i="0" dirty="0">
                <a:solidFill>
                  <a:srgbClr val="242424"/>
                </a:solidFill>
                <a:effectLst/>
                <a:latin typeface="-apple-system"/>
              </a:rPr>
              <a:t>650f0d694c0928d88aeeed649cf629fc8a7bec604563bca716b1688227e0cc7e</a:t>
            </a:r>
          </a:p>
          <a:p>
            <a:pPr marL="0" indent="0" algn="l">
              <a:buNone/>
            </a:pPr>
            <a:endParaRPr lang="en-US" sz="700" b="1" dirty="0">
              <a:solidFill>
                <a:srgbClr val="242424"/>
              </a:solidFill>
              <a:latin typeface="-apple-system"/>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242424"/>
                </a:solidFill>
                <a:effectLst/>
                <a:uLnTx/>
                <a:uFillTx/>
                <a:latin typeface="-apple-system"/>
                <a:ea typeface="ＭＳ Ｐゴシック" charset="-128"/>
              </a:rPr>
              <a:t>CaddyWiper:</a:t>
            </a:r>
            <a:br>
              <a:rPr kumimoji="0" lang="en-US" sz="700" b="0" i="0" u="none" strike="noStrike" kern="1200" cap="none" spc="0" normalizeH="0" baseline="0" noProof="0" dirty="0">
                <a:ln>
                  <a:noFill/>
                </a:ln>
                <a:solidFill>
                  <a:srgbClr val="242424"/>
                </a:solidFill>
                <a:effectLst/>
                <a:uLnTx/>
                <a:uFillTx/>
                <a:latin typeface="-apple-system"/>
                <a:ea typeface="ＭＳ Ｐゴシック" charset="-128"/>
              </a:rPr>
            </a:br>
            <a:r>
              <a:rPr kumimoji="0" lang="en-US" sz="700" b="0" i="0" u="none" strike="noStrike" kern="1200" cap="none" spc="0" normalizeH="0" baseline="0" noProof="0" dirty="0">
                <a:ln>
                  <a:noFill/>
                </a:ln>
                <a:solidFill>
                  <a:srgbClr val="242424"/>
                </a:solidFill>
                <a:effectLst/>
                <a:uLnTx/>
                <a:uFillTx/>
                <a:latin typeface="-apple-system"/>
                <a:ea typeface="ＭＳ Ｐゴシック" charset="-128"/>
              </a:rPr>
              <a:t>a294620543334a721a2ae8eaaf9680a0786f4b9a216d75b55cfd28f39e9430ea</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242424"/>
                </a:solidFill>
                <a:effectLst/>
                <a:uLnTx/>
                <a:uFillTx/>
                <a:latin typeface="-apple-system"/>
                <a:ea typeface="ＭＳ Ｐゴシック" charset="-128"/>
              </a:rPr>
              <a:t>7f76e7a9e784b90463a67ad40b1acf68c6e706fe489f82058ae608dbc203f832</a:t>
            </a:r>
            <a:endParaRPr lang="en-US" sz="700" b="1" dirty="0">
              <a:solidFill>
                <a:srgbClr val="242424"/>
              </a:solidFill>
              <a:latin typeface="-apple-system"/>
            </a:endParaRPr>
          </a:p>
          <a:p>
            <a:pPr marL="0" indent="0" algn="l">
              <a:buNone/>
            </a:pPr>
            <a:endParaRPr lang="en-US" sz="700" b="1" dirty="0">
              <a:solidFill>
                <a:srgbClr val="242424"/>
              </a:solidFill>
              <a:latin typeface="-apple-system"/>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242424"/>
                </a:solidFill>
                <a:effectLst/>
                <a:uLnTx/>
                <a:uFillTx/>
                <a:latin typeface="-apple-system"/>
                <a:ea typeface="ＭＳ Ｐゴシック" charset="-128"/>
              </a:rPr>
              <a:t>CryWiper:</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242424"/>
                </a:solidFill>
                <a:effectLst/>
                <a:uLnTx/>
                <a:uFillTx/>
                <a:latin typeface="-apple-system"/>
                <a:ea typeface="ＭＳ Ｐゴシック" charset="-128"/>
              </a:rPr>
              <a:t>bdf8b53d73ca1ed1b649b32a61608b2cf952397ef3d5fc2e6e9f41ad98c40110</a:t>
            </a:r>
            <a:endParaRPr lang="en-US" sz="700" b="1" dirty="0">
              <a:solidFill>
                <a:srgbClr val="242424"/>
              </a:solidFill>
              <a:latin typeface="-apple-system"/>
            </a:endParaRPr>
          </a:p>
          <a:p>
            <a:pPr marL="0" indent="0" algn="l">
              <a:buNone/>
            </a:pPr>
            <a:endParaRPr lang="en-US" sz="700" b="1" dirty="0">
              <a:solidFill>
                <a:srgbClr val="242424"/>
              </a:solidFill>
              <a:latin typeface="-apple-system"/>
            </a:endParaRPr>
          </a:p>
          <a:p>
            <a:pPr marL="0" indent="0">
              <a:buNone/>
            </a:pPr>
            <a:r>
              <a:rPr lang="en-US" sz="700" b="1" i="0" dirty="0">
                <a:solidFill>
                  <a:srgbClr val="242424"/>
                </a:solidFill>
                <a:effectLst/>
                <a:latin typeface="-apple-system"/>
              </a:rPr>
              <a:t>DesertBlade:</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marL="0" indent="0" algn="l">
              <a:buNone/>
            </a:pPr>
            <a:endParaRPr lang="en-US" sz="700" b="1" dirty="0">
              <a:solidFill>
                <a:srgbClr val="242424"/>
              </a:solidFill>
              <a:latin typeface="-apple-system"/>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242424"/>
                </a:solidFill>
                <a:effectLst/>
                <a:uLnTx/>
                <a:uFillTx/>
                <a:latin typeface="-apple-system"/>
                <a:ea typeface="ＭＳ Ｐゴシック" charset="-128"/>
              </a:rPr>
              <a:t>dnWipe:</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242424"/>
                </a:solidFill>
                <a:effectLst/>
                <a:uLnTx/>
                <a:uFillTx/>
                <a:latin typeface="-apple-system"/>
                <a:ea typeface="ＭＳ Ｐゴシック" charset="-128"/>
              </a:rPr>
              <a:t>610ec163e7b34abd5587616db8dac7e34b1aef68d0260510854d6b3912fb0008</a:t>
            </a:r>
          </a:p>
          <a:p>
            <a:pPr marL="0" indent="0" algn="l">
              <a:buNone/>
            </a:pPr>
            <a:endParaRPr lang="en-US" sz="700" b="1" dirty="0">
              <a:solidFill>
                <a:srgbClr val="242424"/>
              </a:solidFill>
              <a:latin typeface="-apple-system"/>
            </a:endParaRPr>
          </a:p>
          <a:p>
            <a:pPr marL="0" indent="0">
              <a:buNone/>
            </a:pPr>
            <a:r>
              <a:rPr lang="en-US" sz="700" b="1" i="0" dirty="0">
                <a:solidFill>
                  <a:srgbClr val="242424"/>
                </a:solidFill>
                <a:effectLst/>
                <a:latin typeface="-apple-system"/>
              </a:rPr>
              <a:t>DoubleZero:</a:t>
            </a:r>
            <a:br>
              <a:rPr lang="en-US" sz="700" b="0" i="0" dirty="0">
                <a:solidFill>
                  <a:srgbClr val="242424"/>
                </a:solidFill>
                <a:effectLst/>
                <a:latin typeface="-apple-system"/>
              </a:rPr>
            </a:br>
            <a:r>
              <a:rPr lang="en-US" sz="700" b="0" i="0" dirty="0">
                <a:solidFill>
                  <a:srgbClr val="242424"/>
                </a:solidFill>
                <a:effectLst/>
                <a:latin typeface="-apple-system"/>
              </a:rPr>
              <a:t>3b2e708eaa4744c76a633391cf2c983f4a098b46436525619e5ea44e105355fe</a:t>
            </a:r>
            <a:br>
              <a:rPr lang="en-US" sz="700" b="0" i="0" dirty="0">
                <a:solidFill>
                  <a:srgbClr val="242424"/>
                </a:solidFill>
                <a:effectLst/>
                <a:latin typeface="-apple-system"/>
              </a:rPr>
            </a:br>
            <a:r>
              <a:rPr lang="en-US" sz="700" b="0" i="0" dirty="0">
                <a:solidFill>
                  <a:srgbClr val="242424"/>
                </a:solidFill>
                <a:effectLst/>
                <a:latin typeface="-apple-system"/>
              </a:rPr>
              <a:t>30b3cbe8817ed75d8221059e4be35d5624bd6b5dc921d4991a7adc4c3eb5de4a</a:t>
            </a:r>
          </a:p>
          <a:p>
            <a:pPr marL="0" indent="0">
              <a:buNone/>
            </a:pPr>
            <a:endParaRPr lang="en-US" sz="700" dirty="0">
              <a:solidFill>
                <a:srgbClr val="242424"/>
              </a:solidFill>
              <a:latin typeface="-apple-system"/>
            </a:endParaRPr>
          </a:p>
          <a:p>
            <a:pPr marL="0" indent="0">
              <a:buNone/>
            </a:pPr>
            <a:r>
              <a:rPr lang="en-US" sz="700" b="1" i="0" dirty="0">
                <a:solidFill>
                  <a:srgbClr val="242424"/>
                </a:solidFill>
                <a:effectLst/>
                <a:latin typeface="-apple-system"/>
              </a:rPr>
              <a:t>HermeticWiper:</a:t>
            </a:r>
            <a:br>
              <a:rPr lang="en-US" sz="700" b="0" i="0" dirty="0">
                <a:solidFill>
                  <a:srgbClr val="242424"/>
                </a:solidFill>
                <a:effectLst/>
                <a:latin typeface="-apple-system"/>
              </a:rPr>
            </a:br>
            <a:r>
              <a:rPr lang="en-US" sz="700" b="0" i="0" dirty="0">
                <a:solidFill>
                  <a:srgbClr val="242424"/>
                </a:solidFill>
                <a:effectLst/>
                <a:latin typeface="-apple-system"/>
              </a:rPr>
              <a:t>5a300f72e221a228e3a36a043bef878b570529a7abc15559513ea07ae280bb48</a:t>
            </a:r>
            <a:br>
              <a:rPr lang="en-US" sz="700" b="0" i="0" dirty="0">
                <a:solidFill>
                  <a:srgbClr val="242424"/>
                </a:solidFill>
                <a:effectLst/>
                <a:latin typeface="-apple-system"/>
              </a:rPr>
            </a:br>
            <a:r>
              <a:rPr lang="en-US" sz="700" b="0" i="0" dirty="0">
                <a:solidFill>
                  <a:srgbClr val="242424"/>
                </a:solidFill>
                <a:effectLst/>
                <a:latin typeface="-apple-system"/>
              </a:rPr>
              <a:t>2d29f9ca1d9089ba0399661bb34ba2fd8aba117f04678cd71856d5894aa7150b</a:t>
            </a:r>
            <a:br>
              <a:rPr lang="en-US" sz="700" b="0" i="0" dirty="0">
                <a:solidFill>
                  <a:srgbClr val="242424"/>
                </a:solidFill>
                <a:effectLst/>
                <a:latin typeface="-apple-system"/>
              </a:rPr>
            </a:br>
            <a:r>
              <a:rPr lang="en-US" sz="700" b="0" i="0" dirty="0">
                <a:solidFill>
                  <a:srgbClr val="242424"/>
                </a:solidFill>
                <a:effectLst/>
                <a:latin typeface="-apple-system"/>
              </a:rPr>
              <a:t>a259e9b0acf375a8bef8dbc27a8a1996ee02a56889cba07ef58c49185ab033ec</a:t>
            </a:r>
            <a:br>
              <a:rPr lang="en-US" sz="700" b="0" i="0" dirty="0">
                <a:solidFill>
                  <a:srgbClr val="242424"/>
                </a:solidFill>
                <a:effectLst/>
                <a:latin typeface="-apple-system"/>
              </a:rPr>
            </a:br>
            <a:r>
              <a:rPr lang="en-US" sz="700" b="0" i="0" dirty="0">
                <a:solidFill>
                  <a:srgbClr val="242424"/>
                </a:solidFill>
                <a:effectLst/>
                <a:latin typeface="-apple-system"/>
              </a:rPr>
              <a:t>1bc44eef75779e3ca1eefb8ff5a64807dbc942b1e4a2672d77b9f6928d292591</a:t>
            </a:r>
            <a:br>
              <a:rPr lang="en-US" sz="700" b="0" i="0" dirty="0">
                <a:solidFill>
                  <a:srgbClr val="242424"/>
                </a:solidFill>
                <a:effectLst/>
                <a:latin typeface="-apple-system"/>
              </a:rPr>
            </a:br>
            <a:r>
              <a:rPr lang="en-US" sz="700" b="0" i="0" dirty="0">
                <a:solidFill>
                  <a:srgbClr val="242424"/>
                </a:solidFill>
                <a:effectLst/>
                <a:latin typeface="-apple-system"/>
              </a:rPr>
              <a:t>2c10b2ec0b995b88c27d141d6f7b14d6b8177c52818687e4ff8e6ecf53adf5bf</a:t>
            </a:r>
            <a:br>
              <a:rPr lang="en-US" sz="700" b="0" i="0" dirty="0">
                <a:solidFill>
                  <a:srgbClr val="242424"/>
                </a:solidFill>
                <a:effectLst/>
                <a:latin typeface="-apple-system"/>
              </a:rPr>
            </a:br>
            <a:r>
              <a:rPr lang="en-US" sz="700" b="0" i="0" dirty="0">
                <a:solidFill>
                  <a:srgbClr val="242424"/>
                </a:solidFill>
                <a:effectLst/>
                <a:latin typeface="-apple-system"/>
              </a:rPr>
              <a:t>3c557727953a8f6b4788984464fb77741b821991acbf5e746aebdd02615b1767</a:t>
            </a:r>
            <a:br>
              <a:rPr lang="en-US" sz="700" b="0" i="0" dirty="0">
                <a:solidFill>
                  <a:srgbClr val="242424"/>
                </a:solidFill>
                <a:effectLst/>
                <a:latin typeface="-apple-system"/>
              </a:rPr>
            </a:br>
            <a:r>
              <a:rPr lang="en-US" sz="700" b="0" i="0" dirty="0">
                <a:solidFill>
                  <a:srgbClr val="242424"/>
                </a:solidFill>
                <a:effectLst/>
                <a:latin typeface="-apple-system"/>
              </a:rPr>
              <a:t>0385eeab00e946a302b24a91dea4187c1210597b8e17cd9e2230450f5ece21da</a:t>
            </a:r>
            <a:br>
              <a:rPr lang="en-US" sz="700" b="0" i="0" dirty="0">
                <a:solidFill>
                  <a:srgbClr val="242424"/>
                </a:solidFill>
                <a:effectLst/>
                <a:latin typeface="-apple-system"/>
              </a:rPr>
            </a:br>
            <a:r>
              <a:rPr lang="en-US" sz="700" b="0" i="0" dirty="0">
                <a:solidFill>
                  <a:srgbClr val="242424"/>
                </a:solidFill>
                <a:effectLst/>
                <a:latin typeface="-apple-system"/>
              </a:rPr>
              <a:t>06086c1da4590dcc7f1e10a6be3431e1166286a9e7761f2de9de79d7fda9c397</a:t>
            </a:r>
            <a:br>
              <a:rPr lang="en-US" sz="700" b="0" i="0" dirty="0">
                <a:solidFill>
                  <a:srgbClr val="242424"/>
                </a:solidFill>
                <a:effectLst/>
                <a:latin typeface="-apple-system"/>
              </a:rPr>
            </a:br>
            <a:r>
              <a:rPr lang="en-US" sz="700" b="0" i="0" dirty="0">
                <a:solidFill>
                  <a:srgbClr val="242424"/>
                </a:solidFill>
                <a:effectLst/>
                <a:latin typeface="-apple-system"/>
              </a:rPr>
              <a:t>b6f2e008967c5527337448d768f2332d14b92de22a1279fd4d91000bb3d4a0fd</a:t>
            </a:r>
            <a:br>
              <a:rPr lang="en-US" sz="700" b="0" i="0" dirty="0">
                <a:solidFill>
                  <a:srgbClr val="242424"/>
                </a:solidFill>
                <a:effectLst/>
                <a:latin typeface="-apple-system"/>
              </a:rPr>
            </a:br>
            <a:r>
              <a:rPr lang="en-US" sz="700" b="0" i="0" dirty="0">
                <a:solidFill>
                  <a:srgbClr val="242424"/>
                </a:solidFill>
                <a:effectLst/>
                <a:latin typeface="-apple-system"/>
              </a:rPr>
              <a:t>fd7eacc2f87aceac865b0aa97a50503d44b799f27737e009f91f3c281233c17d</a:t>
            </a:r>
            <a:br>
              <a:rPr lang="en-US" sz="700" b="0" i="0" dirty="0">
                <a:solidFill>
                  <a:srgbClr val="242424"/>
                </a:solidFill>
                <a:effectLst/>
                <a:latin typeface="-apple-system"/>
              </a:rPr>
            </a:br>
            <a:r>
              <a:rPr lang="en-US" sz="700" b="0" i="0" dirty="0">
                <a:solidFill>
                  <a:srgbClr val="242424"/>
                </a:solidFill>
                <a:effectLst/>
                <a:latin typeface="-apple-system"/>
              </a:rPr>
              <a:t>b01e0c6ac0b8bcde145ab7b68cf246deea9402fa7ea3aede7105f7051fe240c1</a:t>
            </a:r>
            <a:br>
              <a:rPr lang="en-US" sz="700" b="0" i="0" dirty="0">
                <a:solidFill>
                  <a:srgbClr val="242424"/>
                </a:solidFill>
                <a:effectLst/>
                <a:latin typeface="-apple-system"/>
              </a:rPr>
            </a:br>
            <a:r>
              <a:rPr lang="en-US" sz="700" b="0" i="0" dirty="0">
                <a:solidFill>
                  <a:srgbClr val="242424"/>
                </a:solidFill>
                <a:effectLst/>
                <a:latin typeface="-apple-system"/>
              </a:rPr>
              <a:t>e5f3ef69a534260e899a36cec459440dc572388defd8f1d98760d31c700f42d5</a:t>
            </a:r>
            <a:br>
              <a:rPr lang="en-US" sz="700" b="0" i="0" dirty="0">
                <a:solidFill>
                  <a:srgbClr val="242424"/>
                </a:solidFill>
                <a:effectLst/>
                <a:latin typeface="-apple-system"/>
              </a:rPr>
            </a:br>
            <a:r>
              <a:rPr lang="en-US" sz="700" b="0" i="0" dirty="0">
                <a:solidFill>
                  <a:srgbClr val="242424"/>
                </a:solidFill>
                <a:effectLst/>
                <a:latin typeface="-apple-system"/>
              </a:rPr>
              <a:t>23ef301ddba39bb00f0819d2061c9c14d17dc30f780a945920a51bc3ba0198a4</a:t>
            </a:r>
            <a:br>
              <a:rPr lang="en-US" sz="700" b="0" i="0" dirty="0">
                <a:solidFill>
                  <a:srgbClr val="242424"/>
                </a:solidFill>
                <a:effectLst/>
                <a:latin typeface="-apple-system"/>
              </a:rPr>
            </a:br>
            <a:r>
              <a:rPr lang="en-US" sz="700" b="0" i="0" dirty="0">
                <a:solidFill>
                  <a:srgbClr val="242424"/>
                </a:solidFill>
                <a:effectLst/>
                <a:latin typeface="-apple-system"/>
              </a:rPr>
              <a:t>2c7732da3dcfc82f60f063f2ec9fa09f9d38d5cfbe80c850ded44de43bdb666d</a:t>
            </a:r>
            <a:br>
              <a:rPr lang="en-US" sz="700" b="0" i="0" dirty="0">
                <a:solidFill>
                  <a:srgbClr val="242424"/>
                </a:solidFill>
                <a:effectLst/>
                <a:latin typeface="-apple-system"/>
              </a:rPr>
            </a:br>
            <a:r>
              <a:rPr lang="en-US" sz="700" b="0" i="0" dirty="0">
                <a:solidFill>
                  <a:srgbClr val="242424"/>
                </a:solidFill>
                <a:effectLst/>
                <a:latin typeface="-apple-system"/>
              </a:rPr>
              <a:t>8c614cf476f871274aa06153224e8f7354bf5e23e6853358591bf35a381fb75b</a:t>
            </a:r>
            <a:br>
              <a:rPr lang="en-US" sz="700" b="0" i="0" dirty="0">
                <a:solidFill>
                  <a:srgbClr val="242424"/>
                </a:solidFill>
                <a:effectLst/>
                <a:latin typeface="-apple-system"/>
              </a:rPr>
            </a:br>
            <a:r>
              <a:rPr lang="en-US" sz="700" b="0" i="0" dirty="0">
                <a:solidFill>
                  <a:srgbClr val="242424"/>
                </a:solidFill>
                <a:effectLst/>
                <a:latin typeface="-apple-system"/>
              </a:rPr>
              <a:t>96b77284744f8761c4f2558388e0aee2140618b484ff53fa8b222b340d2a9c84</a:t>
            </a:r>
          </a:p>
          <a:p>
            <a:pPr marL="0" indent="0">
              <a:buNone/>
            </a:pPr>
            <a:endParaRPr lang="en-US" sz="700" b="0" i="0" dirty="0">
              <a:solidFill>
                <a:srgbClr val="242424"/>
              </a:solidFill>
              <a:effectLst/>
              <a:latin typeface="-apple-system"/>
            </a:endParaRPr>
          </a:p>
        </p:txBody>
      </p:sp>
      <p:sp>
        <p:nvSpPr>
          <p:cNvPr id="4" name="Slide Number Placeholder 3">
            <a:extLst>
              <a:ext uri="{FF2B5EF4-FFF2-40B4-BE49-F238E27FC236}">
                <a16:creationId xmlns:a16="http://schemas.microsoft.com/office/drawing/2014/main" id="{D614B23D-FCEA-48B7-AEFC-E2DE9D651AC0}"/>
              </a:ext>
            </a:extLst>
          </p:cNvPr>
          <p:cNvSpPr>
            <a:spLocks noGrp="1"/>
          </p:cNvSpPr>
          <p:nvPr>
            <p:ph type="sldNum" sz="quarter" idx="10"/>
          </p:nvPr>
        </p:nvSpPr>
        <p:spPr/>
        <p:txBody>
          <a:bodyPr/>
          <a:lstStyle/>
          <a:p>
            <a:pPr>
              <a:defRPr/>
            </a:pPr>
            <a:fld id="{EF611178-6C3A-F247-8731-699DBDA96700}" type="slidenum">
              <a:rPr lang="en-US" altLang="en-US" smtClean="0"/>
              <a:pPr>
                <a:defRPr/>
              </a:pPr>
              <a:t>61</a:t>
            </a:fld>
            <a:endParaRPr lang="en-US" altLang="en-US" dirty="0"/>
          </a:p>
        </p:txBody>
      </p:sp>
      <p:sp>
        <p:nvSpPr>
          <p:cNvPr id="6" name="TextBox 5">
            <a:extLst>
              <a:ext uri="{FF2B5EF4-FFF2-40B4-BE49-F238E27FC236}">
                <a16:creationId xmlns:a16="http://schemas.microsoft.com/office/drawing/2014/main" id="{CDEB83E2-D406-4EE5-8F43-78F6625DF044}"/>
              </a:ext>
            </a:extLst>
          </p:cNvPr>
          <p:cNvSpPr txBox="1"/>
          <p:nvPr/>
        </p:nvSpPr>
        <p:spPr>
          <a:xfrm>
            <a:off x="3060692" y="641011"/>
            <a:ext cx="3036879" cy="4401205"/>
          </a:xfrm>
          <a:prstGeom prst="rect">
            <a:avLst/>
          </a:prstGeom>
          <a:noFill/>
        </p:spPr>
        <p:txBody>
          <a:bodyPr wrap="square">
            <a:spAutoFit/>
          </a:bodyPr>
          <a:lstStyle/>
          <a:p>
            <a:r>
              <a:rPr lang="en-US" sz="700" b="1" i="0" dirty="0">
                <a:solidFill>
                  <a:srgbClr val="242424"/>
                </a:solidFill>
                <a:effectLst/>
                <a:latin typeface="-apple-system"/>
              </a:rPr>
              <a:t>IsaacWiper:</a:t>
            </a:r>
            <a:br>
              <a:rPr lang="en-US" sz="700" b="0" i="0" dirty="0">
                <a:solidFill>
                  <a:srgbClr val="242424"/>
                </a:solidFill>
                <a:effectLst/>
                <a:latin typeface="-apple-system"/>
              </a:rPr>
            </a:br>
            <a:r>
              <a:rPr lang="en-US" sz="700" b="0" i="0" dirty="0">
                <a:solidFill>
                  <a:srgbClr val="242424"/>
                </a:solidFill>
                <a:effectLst/>
                <a:latin typeface="-apple-system"/>
              </a:rPr>
              <a:t>13037b749aa4b1eda538fda26d6ac41c8f7b1d02d83f47b0d187dd645154e033</a:t>
            </a:r>
            <a:br>
              <a:rPr lang="en-US" sz="700" b="0" i="0" dirty="0">
                <a:solidFill>
                  <a:srgbClr val="242424"/>
                </a:solidFill>
                <a:effectLst/>
                <a:latin typeface="-apple-system"/>
              </a:rPr>
            </a:br>
            <a:r>
              <a:rPr lang="en-US" sz="700" b="0" i="0" dirty="0">
                <a:solidFill>
                  <a:srgbClr val="242424"/>
                </a:solidFill>
                <a:effectLst/>
                <a:latin typeface="-apple-system"/>
              </a:rPr>
              <a:t>7bcd4ec18fc4a56db30e0aaebd44e2988f98f7b5d8c14f6689f650b4f11e16c0</a:t>
            </a:r>
            <a:br>
              <a:rPr lang="en-US" sz="700" b="0" i="0" dirty="0">
                <a:solidFill>
                  <a:srgbClr val="242424"/>
                </a:solidFill>
                <a:effectLst/>
                <a:latin typeface="-apple-system"/>
              </a:rPr>
            </a:br>
            <a:r>
              <a:rPr lang="en-US" sz="700" b="0" i="0" dirty="0">
                <a:solidFill>
                  <a:srgbClr val="242424"/>
                </a:solidFill>
                <a:effectLst/>
                <a:latin typeface="-apple-system"/>
              </a:rPr>
              <a:t>abf9adf2c2c21c1e8bd69975dfccb5ca53060d8e1e7271a5e9ef3b56a7e54d9f</a:t>
            </a:r>
            <a:br>
              <a:rPr lang="en-US" sz="300" b="0" i="0" dirty="0">
                <a:solidFill>
                  <a:srgbClr val="242424"/>
                </a:solidFill>
                <a:effectLst/>
                <a:latin typeface="-apple-system"/>
              </a:rPr>
            </a:br>
            <a:r>
              <a:rPr lang="en-US" sz="700" b="0" i="0" dirty="0">
                <a:solidFill>
                  <a:srgbClr val="242424"/>
                </a:solidFill>
                <a:effectLst/>
                <a:latin typeface="-apple-system"/>
              </a:rPr>
              <a:t>afe1f2768e57573757039a40ac40f3c7471bb084599613b3402b1e9958e0d27a</a:t>
            </a:r>
            <a:endParaRPr lang="en-US" sz="700" b="1" i="0" dirty="0">
              <a:solidFill>
                <a:srgbClr val="242424"/>
              </a:solidFill>
              <a:effectLst/>
              <a:latin typeface="-apple-system"/>
            </a:endParaRPr>
          </a:p>
          <a:p>
            <a:pPr marL="0" indent="0" algn="l">
              <a:buNone/>
            </a:pPr>
            <a:endParaRPr lang="en-US" sz="700" b="1" dirty="0">
              <a:solidFill>
                <a:srgbClr val="242424"/>
              </a:solidFill>
              <a:latin typeface="-apple-system"/>
            </a:endParaRPr>
          </a:p>
          <a:p>
            <a:pPr marL="0" indent="0" algn="l">
              <a:buNone/>
            </a:pPr>
            <a:r>
              <a:rPr lang="en-US" sz="700" b="1" i="0" dirty="0">
                <a:solidFill>
                  <a:srgbClr val="242424"/>
                </a:solidFill>
                <a:effectLst/>
                <a:latin typeface="-apple-system"/>
              </a:rPr>
              <a:t>PartyTicket Ransomware:</a:t>
            </a:r>
            <a:br>
              <a:rPr lang="en-US" sz="700" b="0" i="0" dirty="0">
                <a:solidFill>
                  <a:srgbClr val="242424"/>
                </a:solidFill>
                <a:effectLst/>
                <a:latin typeface="-apple-system"/>
              </a:rPr>
            </a:br>
            <a:r>
              <a:rPr lang="en-US" sz="700" b="0" i="0" dirty="0">
                <a:solidFill>
                  <a:srgbClr val="242424"/>
                </a:solidFill>
                <a:effectLst/>
                <a:latin typeface="-apple-system"/>
              </a:rPr>
              <a:t>4dc13bb83a16d4ff9865a51b3e4d24112327c526c1392e14d56f20d6f4eaf382</a:t>
            </a:r>
          </a:p>
          <a:p>
            <a:pPr marL="0" indent="0" algn="l">
              <a:buNone/>
            </a:pPr>
            <a:r>
              <a:rPr lang="en-US" sz="700" b="0" i="0" dirty="0">
                <a:solidFill>
                  <a:srgbClr val="242424"/>
                </a:solidFill>
                <a:effectLst/>
                <a:latin typeface="-apple-system"/>
              </a:rPr>
              <a:t> </a:t>
            </a:r>
          </a:p>
          <a:p>
            <a:pPr algn="l"/>
            <a:r>
              <a:rPr lang="en-US" sz="700" b="1" i="0" dirty="0">
                <a:solidFill>
                  <a:srgbClr val="242424"/>
                </a:solidFill>
                <a:effectLst/>
                <a:latin typeface="-apple-system"/>
              </a:rPr>
              <a:t>Nominatus_ToxicBattery:</a:t>
            </a:r>
          </a:p>
          <a:p>
            <a:pPr algn="l"/>
            <a:r>
              <a:rPr lang="en-US" sz="700" b="0" i="0" dirty="0">
                <a:solidFill>
                  <a:srgbClr val="242424"/>
                </a:solidFill>
                <a:effectLst/>
                <a:latin typeface="-apple-system"/>
              </a:rPr>
              <a:t>45e433d6fd0710d2905f21fda25c02fccab9eef43732384f0f0ea65ee464b936</a:t>
            </a:r>
            <a:endParaRPr lang="en-US" sz="700" dirty="0">
              <a:solidFill>
                <a:srgbClr val="242424"/>
              </a:solidFill>
              <a:latin typeface="-apple-system"/>
            </a:endParaRPr>
          </a:p>
          <a:p>
            <a:pPr marL="0" indent="0" algn="l">
              <a:buNone/>
            </a:pPr>
            <a:endParaRPr lang="en-US" sz="700" b="1" dirty="0">
              <a:solidFill>
                <a:srgbClr val="242424"/>
              </a:solidFill>
              <a:latin typeface="-apple-system"/>
            </a:endParaRPr>
          </a:p>
          <a:p>
            <a:r>
              <a:rPr lang="en-US" sz="700" b="1" i="0" dirty="0">
                <a:solidFill>
                  <a:srgbClr val="242424"/>
                </a:solidFill>
                <a:effectLst/>
                <a:latin typeface="-apple-system"/>
              </a:rPr>
              <a:t>Prestige Ransomware:</a:t>
            </a:r>
            <a:br>
              <a:rPr lang="en-US" sz="700" b="0" i="0" dirty="0">
                <a:solidFill>
                  <a:srgbClr val="242424"/>
                </a:solidFill>
                <a:effectLst/>
                <a:latin typeface="-apple-system"/>
              </a:rPr>
            </a:br>
            <a:r>
              <a:rPr lang="en-US" sz="700" b="0" i="0" dirty="0">
                <a:solidFill>
                  <a:srgbClr val="242424"/>
                </a:solidFill>
                <a:effectLst/>
                <a:latin typeface="-apple-system"/>
              </a:rPr>
              <a:t>5dd1ca0d471dee41eb3ea0b6ea117810f228354fc3b7b47400a812573d40d91d</a:t>
            </a:r>
            <a:br>
              <a:rPr lang="en-US" sz="700" b="0" i="0" dirty="0">
                <a:solidFill>
                  <a:srgbClr val="242424"/>
                </a:solidFill>
                <a:effectLst/>
                <a:latin typeface="-apple-system"/>
              </a:rPr>
            </a:br>
            <a:r>
              <a:rPr lang="en-US" sz="700" b="0" i="0" dirty="0">
                <a:solidFill>
                  <a:srgbClr val="242424"/>
                </a:solidFill>
                <a:effectLst/>
                <a:latin typeface="-apple-system"/>
              </a:rPr>
              <a:t>5fc44c7342b84f50f24758e39c8848b2f0991e8817ef5465844f5f2ff6085a57</a:t>
            </a:r>
            <a:br>
              <a:rPr lang="en-US" sz="700" b="0" i="0" dirty="0">
                <a:solidFill>
                  <a:srgbClr val="242424"/>
                </a:solidFill>
                <a:effectLst/>
                <a:latin typeface="-apple-system"/>
              </a:rPr>
            </a:br>
            <a:r>
              <a:rPr lang="en-US" sz="700" b="0" i="0" dirty="0">
                <a:solidFill>
                  <a:srgbClr val="242424"/>
                </a:solidFill>
                <a:effectLst/>
                <a:latin typeface="-apple-system"/>
              </a:rPr>
              <a:t>6cff0bbd62efe99f381e5cc0c4182b0fb7a9a34e4be9ce68ee6b0d0ea3eee39c</a:t>
            </a:r>
            <a:endParaRPr lang="en-US" sz="700" b="1" dirty="0">
              <a:solidFill>
                <a:srgbClr val="242424"/>
              </a:solidFill>
              <a:latin typeface="-apple-system"/>
            </a:endParaRPr>
          </a:p>
          <a:p>
            <a:pPr marL="0" indent="0" algn="l">
              <a:buNone/>
            </a:pPr>
            <a:endParaRPr lang="en-US" sz="700" b="1" dirty="0">
              <a:solidFill>
                <a:srgbClr val="242424"/>
              </a:solidFill>
              <a:latin typeface="-apple-system"/>
            </a:endParaRPr>
          </a:p>
          <a:p>
            <a:pPr algn="l"/>
            <a:r>
              <a:rPr lang="en-US" sz="700" b="1" i="0" dirty="0">
                <a:solidFill>
                  <a:srgbClr val="242424"/>
                </a:solidFill>
                <a:effectLst/>
                <a:latin typeface="-apple-system"/>
              </a:rPr>
              <a:t>RansomBoggs:</a:t>
            </a:r>
            <a:br>
              <a:rPr lang="en-US" sz="700" b="0" i="0" dirty="0">
                <a:solidFill>
                  <a:srgbClr val="242424"/>
                </a:solidFill>
                <a:effectLst/>
                <a:latin typeface="-apple-system"/>
              </a:rPr>
            </a:br>
            <a:r>
              <a:rPr lang="en-US" sz="700" b="0" i="0" dirty="0">
                <a:solidFill>
                  <a:srgbClr val="242424"/>
                </a:solidFill>
                <a:effectLst/>
                <a:latin typeface="-apple-system"/>
              </a:rPr>
              <a:t>78dcf144e82e947c20f152a8a57376b43e7aac3fee4bf1d18d22d4c14b25e56f</a:t>
            </a:r>
          </a:p>
          <a:p>
            <a:pPr algn="l"/>
            <a:r>
              <a:rPr lang="en-US" sz="700" dirty="0">
                <a:solidFill>
                  <a:srgbClr val="242424"/>
                </a:solidFill>
                <a:latin typeface="-apple-system"/>
              </a:rPr>
              <a:t>a</a:t>
            </a:r>
            <a:r>
              <a:rPr lang="en-US" sz="700" b="0" i="0" dirty="0">
                <a:solidFill>
                  <a:srgbClr val="242424"/>
                </a:solidFill>
                <a:effectLst/>
                <a:latin typeface="-apple-system"/>
              </a:rPr>
              <a:t>490d03e780a6b664da65e20afa7845c6f79af60b6a496ff113bf9e9034e77d0</a:t>
            </a:r>
            <a:endParaRPr lang="en-US" sz="700" b="1" dirty="0">
              <a:solidFill>
                <a:srgbClr val="242424"/>
              </a:solidFill>
              <a:latin typeface="-apple-system"/>
            </a:endParaRPr>
          </a:p>
          <a:p>
            <a:pPr marL="0" indent="0" algn="l">
              <a:buNone/>
            </a:pPr>
            <a:endParaRPr lang="en-US" sz="700" b="1" dirty="0">
              <a:solidFill>
                <a:srgbClr val="242424"/>
              </a:solidFill>
              <a:latin typeface="-apple-system"/>
            </a:endParaRPr>
          </a:p>
          <a:p>
            <a:pPr algn="l"/>
            <a:r>
              <a:rPr lang="en-US" sz="700" b="1" i="0" dirty="0">
                <a:solidFill>
                  <a:srgbClr val="242424"/>
                </a:solidFill>
                <a:effectLst/>
                <a:latin typeface="-apple-system"/>
              </a:rPr>
              <a:t>RU_Ransom:</a:t>
            </a:r>
            <a:br>
              <a:rPr lang="en-US" sz="700" b="0" i="0" dirty="0">
                <a:solidFill>
                  <a:srgbClr val="242424"/>
                </a:solidFill>
                <a:effectLst/>
                <a:latin typeface="-apple-system"/>
              </a:rPr>
            </a:br>
            <a:r>
              <a:rPr lang="en-US" sz="700" b="0" i="0" dirty="0">
                <a:solidFill>
                  <a:srgbClr val="242424"/>
                </a:solidFill>
                <a:effectLst/>
                <a:latin typeface="-apple-system"/>
              </a:rPr>
              <a:t>107da216ad99b7c0171745fe7f826e51b27b1812d435b55c3ddb801e23137d8f</a:t>
            </a:r>
            <a:br>
              <a:rPr lang="en-US" sz="700" b="0" i="0" dirty="0">
                <a:solidFill>
                  <a:srgbClr val="242424"/>
                </a:solidFill>
                <a:effectLst/>
                <a:latin typeface="-apple-system"/>
              </a:rPr>
            </a:br>
            <a:r>
              <a:rPr lang="en-US" sz="700" b="0" i="0" dirty="0">
                <a:solidFill>
                  <a:srgbClr val="242424"/>
                </a:solidFill>
                <a:effectLst/>
                <a:latin typeface="-apple-system"/>
              </a:rPr>
              <a:t>1f36898228197ee30c7b0ec0e48e804caa6edec33e3a91eeaf7aa2c5bbb9c6e0</a:t>
            </a:r>
            <a:br>
              <a:rPr lang="en-US" sz="700" b="0" i="0" dirty="0">
                <a:solidFill>
                  <a:srgbClr val="242424"/>
                </a:solidFill>
                <a:effectLst/>
                <a:latin typeface="-apple-system"/>
              </a:rPr>
            </a:br>
            <a:r>
              <a:rPr lang="en-US" sz="700" b="0" i="0" dirty="0">
                <a:solidFill>
                  <a:srgbClr val="242424"/>
                </a:solidFill>
                <a:effectLst/>
                <a:latin typeface="-apple-system"/>
              </a:rPr>
              <a:t>610ec163e7b34abd5587616db8dac7e34b1aef68d0260510854d6b3912fb0008</a:t>
            </a:r>
            <a:br>
              <a:rPr lang="en-US" sz="700" b="0" i="0" dirty="0">
                <a:solidFill>
                  <a:srgbClr val="242424"/>
                </a:solidFill>
                <a:effectLst/>
                <a:latin typeface="-apple-system"/>
              </a:rPr>
            </a:br>
            <a:r>
              <a:rPr lang="en-US" sz="700" b="0" i="0" dirty="0">
                <a:solidFill>
                  <a:srgbClr val="242424"/>
                </a:solidFill>
                <a:effectLst/>
                <a:latin typeface="-apple-system"/>
              </a:rPr>
              <a:t>696b6b9f43e53387f7cef14c5da9b6c02b6bf4095849885d36479f8996e7e473</a:t>
            </a:r>
            <a:br>
              <a:rPr lang="en-US" sz="700" b="0" i="0" dirty="0">
                <a:solidFill>
                  <a:srgbClr val="242424"/>
                </a:solidFill>
                <a:effectLst/>
                <a:latin typeface="-apple-system"/>
              </a:rPr>
            </a:br>
            <a:r>
              <a:rPr lang="en-US" sz="700" b="0" i="0" dirty="0">
                <a:solidFill>
                  <a:srgbClr val="242424"/>
                </a:solidFill>
                <a:effectLst/>
                <a:latin typeface="-apple-system"/>
              </a:rPr>
              <a:t>8f2ea18ed82085574888a03547a020b7009e05ae0ecbf4e9e0b8fe8502059aae</a:t>
            </a:r>
            <a:br>
              <a:rPr lang="en-US" sz="700" b="0" i="0" dirty="0">
                <a:solidFill>
                  <a:srgbClr val="242424"/>
                </a:solidFill>
                <a:effectLst/>
                <a:latin typeface="-apple-system"/>
              </a:rPr>
            </a:br>
            <a:r>
              <a:rPr lang="en-US" sz="700" b="0" i="0" dirty="0">
                <a:solidFill>
                  <a:srgbClr val="242424"/>
                </a:solidFill>
                <a:effectLst/>
                <a:latin typeface="-apple-system"/>
              </a:rPr>
              <a:t>979f9d1e019d9172af73428a1b3cbdff8aec8fdbe0f67cba48971a36f5001da9</a:t>
            </a:r>
          </a:p>
          <a:p>
            <a:pPr algn="l"/>
            <a:r>
              <a:rPr lang="en-US" sz="700" b="0" i="0" dirty="0">
                <a:solidFill>
                  <a:srgbClr val="242424"/>
                </a:solidFill>
                <a:effectLst/>
                <a:latin typeface="-apple-system"/>
              </a:rPr>
              <a:t>  </a:t>
            </a:r>
          </a:p>
          <a:p>
            <a:pPr algn="l"/>
            <a:r>
              <a:rPr lang="en-US" sz="700" b="1" i="0" dirty="0" err="1">
                <a:solidFill>
                  <a:srgbClr val="242424"/>
                </a:solidFill>
                <a:effectLst/>
                <a:latin typeface="-apple-system"/>
              </a:rPr>
              <a:t>Somnia</a:t>
            </a:r>
            <a:r>
              <a:rPr lang="en-US" sz="700" b="1"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100c5e4d5b7e468f1f16b22c05b2ff1cfaa02eafa07447c7d83e2983e42647f0   </a:t>
            </a:r>
            <a:br>
              <a:rPr lang="en-US" sz="700" b="0" i="0" dirty="0">
                <a:solidFill>
                  <a:srgbClr val="242424"/>
                </a:solidFill>
                <a:effectLst/>
                <a:latin typeface="-apple-system"/>
              </a:rPr>
            </a:br>
            <a:r>
              <a:rPr lang="en-US" sz="700" b="0" i="0" dirty="0">
                <a:solidFill>
                  <a:srgbClr val="242424"/>
                </a:solidFill>
                <a:effectLst/>
                <a:latin typeface="-apple-system"/>
              </a:rPr>
              <a:t>ac5e68c15f5094cc6efb8d25e1b2eb13d1b38b104f31e1c76ce472537d715e08</a:t>
            </a:r>
            <a:br>
              <a:rPr lang="en-US" sz="700" b="0" i="0" dirty="0">
                <a:solidFill>
                  <a:srgbClr val="242424"/>
                </a:solidFill>
                <a:effectLst/>
                <a:latin typeface="-apple-system"/>
              </a:rPr>
            </a:br>
            <a:r>
              <a:rPr lang="en-US" sz="700" b="0" i="0" dirty="0">
                <a:solidFill>
                  <a:srgbClr val="242424"/>
                </a:solidFill>
                <a:effectLst/>
                <a:latin typeface="-apple-system"/>
              </a:rPr>
              <a:t>156965227cbeeb0e387cb83adb93ccb3225f598136a43f7f60974591c12fafcf</a:t>
            </a:r>
            <a:br>
              <a:rPr lang="en-US" sz="700" b="0" i="0" dirty="0">
                <a:solidFill>
                  <a:srgbClr val="242424"/>
                </a:solidFill>
                <a:effectLst/>
                <a:latin typeface="-apple-system"/>
              </a:rPr>
            </a:br>
            <a:r>
              <a:rPr lang="en-US" sz="700" b="0" i="0" dirty="0">
                <a:solidFill>
                  <a:srgbClr val="242424"/>
                </a:solidFill>
                <a:effectLst/>
                <a:latin typeface="-apple-system"/>
              </a:rPr>
              <a:t>e449c28e658bafb7e32c89b07ddee36cadeddfc77f17dd1be801b134a6857aa9</a:t>
            </a:r>
          </a:p>
          <a:p>
            <a:pPr algn="l"/>
            <a:endParaRPr lang="en-US" sz="700" dirty="0">
              <a:solidFill>
                <a:srgbClr val="242424"/>
              </a:solidFill>
              <a:latin typeface="-apple-system"/>
            </a:endParaRPr>
          </a:p>
          <a:p>
            <a:r>
              <a:rPr lang="en-US" sz="700" b="1" i="0" dirty="0">
                <a:solidFill>
                  <a:srgbClr val="242424"/>
                </a:solidFill>
                <a:effectLst/>
                <a:latin typeface="-apple-system"/>
              </a:rPr>
              <a:t>WhisperGate:</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44ffe353e01d6b894dc7ebe686791aa87fc9c7fd88535acc274f61c2cf74f5b8</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algn="l"/>
            <a:endParaRPr lang="en-US" sz="700" b="0" i="0" dirty="0">
              <a:solidFill>
                <a:srgbClr val="242424"/>
              </a:solidFill>
              <a:effectLst/>
              <a:latin typeface="-apple-system"/>
            </a:endParaRPr>
          </a:p>
        </p:txBody>
      </p:sp>
      <p:sp>
        <p:nvSpPr>
          <p:cNvPr id="5" name="TextBox 4">
            <a:extLst>
              <a:ext uri="{FF2B5EF4-FFF2-40B4-BE49-F238E27FC236}">
                <a16:creationId xmlns:a16="http://schemas.microsoft.com/office/drawing/2014/main" id="{8C31BC7F-A594-69B9-96D7-4F332781BC19}"/>
              </a:ext>
            </a:extLst>
          </p:cNvPr>
          <p:cNvSpPr txBox="1"/>
          <p:nvPr/>
        </p:nvSpPr>
        <p:spPr>
          <a:xfrm>
            <a:off x="6097571" y="1771531"/>
            <a:ext cx="3036879" cy="1600438"/>
          </a:xfrm>
          <a:prstGeom prst="rect">
            <a:avLst/>
          </a:prstGeom>
          <a:noFill/>
        </p:spPr>
        <p:txBody>
          <a:bodyPr wrap="square">
            <a:spAutoFit/>
          </a:bodyPr>
          <a:lstStyle/>
          <a:p>
            <a:pPr marL="0" indent="0" algn="l">
              <a:buNone/>
            </a:pPr>
            <a:endParaRPr lang="en-US" sz="700" b="1" dirty="0">
              <a:solidFill>
                <a:srgbClr val="242424"/>
              </a:solidFill>
              <a:latin typeface="-apple-system"/>
            </a:endParaRPr>
          </a:p>
          <a:p>
            <a:pPr marL="0" indent="0" algn="l">
              <a:buNone/>
            </a:pPr>
            <a:r>
              <a:rPr lang="en-US" sz="700" b="1" dirty="0">
                <a:solidFill>
                  <a:srgbClr val="242424"/>
                </a:solidFill>
                <a:latin typeface="-apple-system"/>
              </a:rPr>
              <a:t>Industroyer2</a:t>
            </a:r>
            <a:r>
              <a:rPr lang="en-US" sz="700" b="1" i="0" dirty="0">
                <a:solidFill>
                  <a:srgbClr val="242424"/>
                </a:solidFill>
                <a:effectLst/>
                <a:latin typeface="-apple-system"/>
              </a:rPr>
              <a:t>:</a:t>
            </a:r>
            <a:endParaRPr lang="en-US" sz="700" b="0" i="0" dirty="0">
              <a:solidFill>
                <a:srgbClr val="242424"/>
              </a:solidFill>
              <a:effectLst/>
              <a:latin typeface="-apple-system"/>
            </a:endParaRPr>
          </a:p>
          <a:p>
            <a:pPr marL="0" indent="0" algn="l">
              <a:buNone/>
            </a:pPr>
            <a:r>
              <a:rPr lang="en-US" sz="700" b="0" i="0" dirty="0">
                <a:solidFill>
                  <a:srgbClr val="242424"/>
                </a:solidFill>
                <a:effectLst/>
                <a:latin typeface="-apple-system"/>
              </a:rPr>
              <a:t>d69665f56ddef7ad4e71971f06432e59f1510a7194386e5f0e8926aea7b88e00</a:t>
            </a:r>
          </a:p>
          <a:p>
            <a:pPr marL="0" indent="0" algn="l">
              <a:buNone/>
            </a:pPr>
            <a:endParaRPr lang="en-US" sz="700" b="1" dirty="0">
              <a:solidFill>
                <a:srgbClr val="242424"/>
              </a:solidFill>
              <a:latin typeface="-apple-system"/>
            </a:endParaRPr>
          </a:p>
          <a:p>
            <a:r>
              <a:rPr lang="en-US" sz="700" b="1" i="0" dirty="0">
                <a:solidFill>
                  <a:srgbClr val="242424"/>
                </a:solidFill>
                <a:effectLst/>
                <a:latin typeface="-apple-system"/>
              </a:rPr>
              <a:t>AwfulShred:</a:t>
            </a:r>
            <a:br>
              <a:rPr lang="en-US" sz="700" b="0" i="0" dirty="0">
                <a:solidFill>
                  <a:srgbClr val="242424"/>
                </a:solidFill>
                <a:effectLst/>
                <a:latin typeface="-apple-system"/>
              </a:rPr>
            </a:br>
            <a:r>
              <a:rPr lang="en-US" sz="700" b="0" i="0" dirty="0">
                <a:solidFill>
                  <a:srgbClr val="242424"/>
                </a:solidFill>
                <a:effectLst/>
                <a:latin typeface="-apple-system"/>
              </a:rPr>
              <a:t>bcdf0bd8142a4828c61e775686c9892d89893ed0f5093bdc70bde3e48d04ab99</a:t>
            </a:r>
            <a:endParaRPr lang="en-US" sz="700" b="1" dirty="0">
              <a:solidFill>
                <a:srgbClr val="242424"/>
              </a:solidFill>
              <a:latin typeface="-apple-system"/>
            </a:endParaRPr>
          </a:p>
          <a:p>
            <a:pPr marL="0" indent="0" algn="l">
              <a:buNone/>
            </a:pPr>
            <a:endParaRPr lang="en-US" sz="700" b="1" dirty="0">
              <a:solidFill>
                <a:srgbClr val="242424"/>
              </a:solidFill>
              <a:latin typeface="-apple-system"/>
            </a:endParaRPr>
          </a:p>
          <a:p>
            <a:pPr algn="l"/>
            <a:r>
              <a:rPr lang="en-US" sz="700" b="1" i="0" dirty="0">
                <a:solidFill>
                  <a:srgbClr val="242424"/>
                </a:solidFill>
                <a:effectLst/>
                <a:latin typeface="-apple-system"/>
              </a:rPr>
              <a:t>OrcShred:</a:t>
            </a:r>
            <a:br>
              <a:rPr lang="en-US" sz="700" b="0" i="0" dirty="0">
                <a:solidFill>
                  <a:srgbClr val="242424"/>
                </a:solidFill>
                <a:effectLst/>
                <a:latin typeface="-apple-system"/>
              </a:rPr>
            </a:br>
            <a:r>
              <a:rPr lang="en-US" sz="700" b="0" i="0" dirty="0">
                <a:solidFill>
                  <a:srgbClr val="242424"/>
                </a:solidFill>
                <a:effectLst/>
                <a:latin typeface="-apple-system"/>
              </a:rPr>
              <a:t>NONE</a:t>
            </a:r>
            <a:endParaRPr lang="en-US" sz="700" b="1" dirty="0">
              <a:solidFill>
                <a:srgbClr val="242424"/>
              </a:solidFill>
              <a:latin typeface="-apple-system"/>
            </a:endParaRPr>
          </a:p>
          <a:p>
            <a:pPr algn="l"/>
            <a:endParaRPr lang="en-US" sz="700" dirty="0">
              <a:solidFill>
                <a:srgbClr val="242424"/>
              </a:solidFill>
              <a:latin typeface="-apple-system"/>
            </a:endParaRPr>
          </a:p>
          <a:p>
            <a:r>
              <a:rPr lang="en-US" sz="700" b="1" i="0" dirty="0">
                <a:solidFill>
                  <a:srgbClr val="242424"/>
                </a:solidFill>
                <a:effectLst/>
                <a:latin typeface="-apple-system"/>
              </a:rPr>
              <a:t>SoloShred:</a:t>
            </a:r>
            <a:br>
              <a:rPr lang="en-US" sz="700" b="0" i="0" dirty="0">
                <a:solidFill>
                  <a:srgbClr val="242424"/>
                </a:solidFill>
                <a:effectLst/>
                <a:latin typeface="-apple-system"/>
              </a:rPr>
            </a:br>
            <a:r>
              <a:rPr lang="en-US" sz="700" b="0" i="0" dirty="0">
                <a:solidFill>
                  <a:srgbClr val="242424"/>
                </a:solidFill>
                <a:effectLst/>
                <a:latin typeface="-apple-system"/>
              </a:rPr>
              <a:t>NONE</a:t>
            </a:r>
            <a:br>
              <a:rPr lang="en-US" sz="700" b="0" i="0" dirty="0">
                <a:solidFill>
                  <a:srgbClr val="242424"/>
                </a:solidFill>
                <a:effectLst/>
                <a:latin typeface="-apple-system"/>
              </a:rPr>
            </a:br>
            <a:endParaRPr lang="en-US" sz="700" b="0" i="0" dirty="0">
              <a:solidFill>
                <a:srgbClr val="242424"/>
              </a:solidFill>
              <a:effectLst/>
              <a:latin typeface="-apple-system"/>
            </a:endParaRPr>
          </a:p>
          <a:p>
            <a:pPr algn="l"/>
            <a:endParaRPr lang="en-US" sz="700" b="0" i="0" dirty="0">
              <a:solidFill>
                <a:srgbClr val="242424"/>
              </a:solidFill>
              <a:effectLst/>
              <a:latin typeface="-apple-system"/>
            </a:endParaRPr>
          </a:p>
        </p:txBody>
      </p:sp>
    </p:spTree>
    <p:extLst>
      <p:ext uri="{BB962C8B-B14F-4D97-AF65-F5344CB8AC3E}">
        <p14:creationId xmlns:p14="http://schemas.microsoft.com/office/powerpoint/2010/main" val="1121817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67E1-70C9-4506-8D26-23DF9802A639}"/>
              </a:ext>
            </a:extLst>
          </p:cNvPr>
          <p:cNvSpPr>
            <a:spLocks noGrp="1"/>
          </p:cNvSpPr>
          <p:nvPr>
            <p:ph type="title"/>
          </p:nvPr>
        </p:nvSpPr>
        <p:spPr/>
        <p:txBody>
          <a:bodyPr/>
          <a:lstStyle/>
          <a:p>
            <a:r>
              <a:rPr lang="en-US" dirty="0"/>
              <a:t>Recommendations for users &amp; organizations</a:t>
            </a:r>
          </a:p>
        </p:txBody>
      </p:sp>
      <p:sp>
        <p:nvSpPr>
          <p:cNvPr id="3" name="Content Placeholder 2">
            <a:extLst>
              <a:ext uri="{FF2B5EF4-FFF2-40B4-BE49-F238E27FC236}">
                <a16:creationId xmlns:a16="http://schemas.microsoft.com/office/drawing/2014/main" id="{D7A4AB4A-80ED-464B-90EF-EB11E3B7E2B1}"/>
              </a:ext>
            </a:extLst>
          </p:cNvPr>
          <p:cNvSpPr>
            <a:spLocks noGrp="1"/>
          </p:cNvSpPr>
          <p:nvPr>
            <p:ph idx="1"/>
          </p:nvPr>
        </p:nvSpPr>
        <p:spPr/>
        <p:txBody>
          <a:bodyPr/>
          <a:lstStyle/>
          <a:p>
            <a:pPr>
              <a:buFont typeface="Wingdings" panose="05000000000000000000" pitchFamily="2" charset="2"/>
              <a:buChar char="ü"/>
            </a:pPr>
            <a:r>
              <a:rPr lang="en-US" sz="1400" dirty="0">
                <a:solidFill>
                  <a:srgbClr val="92D050"/>
                </a:solidFill>
              </a:rPr>
              <a:t>Know what your critical assets are </a:t>
            </a:r>
            <a:r>
              <a:rPr lang="en-US" sz="1400" dirty="0"/>
              <a:t>and what software is running on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Keep your software up to date</a:t>
            </a:r>
            <a:r>
              <a:rPr lang="en-US" sz="1400" dirty="0"/>
              <a:t>. Prioritize patching critical and high vulnerabilities that allow remote code execution.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Enforce Multifactor Authentication (MFA) </a:t>
            </a:r>
            <a:r>
              <a:rPr lang="en-US" sz="1400" dirty="0"/>
              <a:t>to the greatest extent possible.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Require </a:t>
            </a:r>
            <a:r>
              <a:rPr lang="en-US" sz="1400" dirty="0">
                <a:solidFill>
                  <a:srgbClr val="92D050"/>
                </a:solidFill>
              </a:rPr>
              <a:t>the use of a password manager </a:t>
            </a:r>
            <a:r>
              <a:rPr lang="en-US" sz="1400" dirty="0"/>
              <a:t>to generate strong and unique passwords for each separate account.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Backup all the essential files </a:t>
            </a:r>
            <a:r>
              <a:rPr lang="en-US" sz="1400" dirty="0"/>
              <a:t>on the cloud and external drives and regularly maintain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Train your employees</a:t>
            </a:r>
            <a:r>
              <a:rPr lang="en-US" sz="1400" dirty="0"/>
              <a:t> to recognize phishing emails, suspicious websites, infected links or other abnormalities to prevent successful compromise of email accounts. </a:t>
            </a:r>
          </a:p>
        </p:txBody>
      </p:sp>
      <p:sp>
        <p:nvSpPr>
          <p:cNvPr id="4" name="Slide Number Placeholder 3">
            <a:extLst>
              <a:ext uri="{FF2B5EF4-FFF2-40B4-BE49-F238E27FC236}">
                <a16:creationId xmlns:a16="http://schemas.microsoft.com/office/drawing/2014/main" id="{AB35A7A0-BE51-41F9-86FC-F3FB1D6F7898}"/>
              </a:ext>
            </a:extLst>
          </p:cNvPr>
          <p:cNvSpPr>
            <a:spLocks noGrp="1"/>
          </p:cNvSpPr>
          <p:nvPr>
            <p:ph type="sldNum" sz="quarter" idx="10"/>
          </p:nvPr>
        </p:nvSpPr>
        <p:spPr/>
        <p:txBody>
          <a:bodyPr/>
          <a:lstStyle/>
          <a:p>
            <a:pPr>
              <a:defRPr/>
            </a:pPr>
            <a:fld id="{EF611178-6C3A-F247-8731-699DBDA96700}" type="slidenum">
              <a:rPr lang="en-US" altLang="en-US" smtClean="0"/>
              <a:pPr>
                <a:defRPr/>
              </a:pPr>
              <a:t>62</a:t>
            </a:fld>
            <a:endParaRPr lang="en-US" altLang="en-US" dirty="0"/>
          </a:p>
        </p:txBody>
      </p:sp>
    </p:spTree>
    <p:extLst>
      <p:ext uri="{BB962C8B-B14F-4D97-AF65-F5344CB8AC3E}">
        <p14:creationId xmlns:p14="http://schemas.microsoft.com/office/powerpoint/2010/main" val="2417579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p:txBody>
          <a:bodyPr/>
          <a:lstStyle/>
          <a:p>
            <a:pPr algn="just">
              <a:buFont typeface="+mj-lt"/>
              <a:buAutoNum type="arabicPeriod"/>
            </a:pPr>
            <a:r>
              <a:rPr lang="en-US" sz="800" dirty="0">
                <a:effectLst/>
              </a:rPr>
              <a:t>03, B.T.M.R.M. </a:t>
            </a:r>
            <a:r>
              <a:rPr lang="en-US" sz="800" i="1" dirty="0">
                <a:effectLst/>
              </a:rPr>
              <a:t>et al.</a:t>
            </a:r>
            <a:r>
              <a:rPr lang="en-US" sz="800" dirty="0">
                <a:effectLst/>
              </a:rPr>
              <a:t> (2022) </a:t>
            </a:r>
            <a:r>
              <a:rPr lang="en-US" sz="800" i="1" dirty="0">
                <a:effectLst/>
              </a:rPr>
              <a:t>Cyberattacks are prominent in the Russia-Ukraine conflict</a:t>
            </a:r>
            <a:r>
              <a:rPr lang="en-US" sz="800" dirty="0">
                <a:effectLst/>
              </a:rPr>
              <a:t>, </a:t>
            </a:r>
            <a:r>
              <a:rPr lang="en-US" sz="800" i="1" dirty="0">
                <a:effectLst/>
              </a:rPr>
              <a:t>Trend Micro</a:t>
            </a:r>
            <a:r>
              <a:rPr lang="en-US" sz="800" dirty="0">
                <a:effectLst/>
              </a:rPr>
              <a:t>. Available at: https://www.trendmicro.com/en_us/research/22/c/cyberattacks-are-prominent-in-the-russia-ukraine-conflict.html (Accessed: December 22, 2022). </a:t>
            </a:r>
          </a:p>
          <a:p>
            <a:pPr algn="just">
              <a:buFont typeface="+mj-lt"/>
              <a:buAutoNum type="arabicPeriod"/>
            </a:pPr>
            <a:r>
              <a:rPr lang="en-US" sz="800" i="1" dirty="0">
                <a:effectLst/>
              </a:rPr>
              <a:t>CERT-UA</a:t>
            </a:r>
            <a:r>
              <a:rPr lang="en-US" sz="800" dirty="0">
                <a:effectLst/>
              </a:rPr>
              <a:t> (no date) </a:t>
            </a:r>
            <a:r>
              <a:rPr lang="en-US" sz="800" i="1" dirty="0">
                <a:effectLst/>
              </a:rPr>
              <a:t>cert.gov.ua</a:t>
            </a:r>
            <a:r>
              <a:rPr lang="en-US" sz="800" dirty="0">
                <a:effectLst/>
              </a:rPr>
              <a:t>. Available at: https://cert.gov.ua/article/2724253 (Accessed: December 22, 2022). </a:t>
            </a:r>
          </a:p>
          <a:p>
            <a:pPr algn="just">
              <a:buFont typeface="+mj-lt"/>
              <a:buAutoNum type="arabicPeriod"/>
            </a:pPr>
            <a:r>
              <a:rPr lang="en-US" sz="800" i="1" dirty="0">
                <a:effectLst/>
              </a:rPr>
              <a:t>Cyber War and Ukraine</a:t>
            </a:r>
            <a:r>
              <a:rPr lang="en-US" sz="800" dirty="0">
                <a:effectLst/>
              </a:rPr>
              <a:t> (2022) </a:t>
            </a:r>
            <a:r>
              <a:rPr lang="en-US" sz="800" i="1" dirty="0">
                <a:effectLst/>
              </a:rPr>
              <a:t>Cyber War and Ukraine | Center for Strategic and International Studies</a:t>
            </a:r>
            <a:r>
              <a:rPr lang="en-US" sz="800" dirty="0">
                <a:effectLst/>
              </a:rPr>
              <a:t>. Available at: https://www.csis.org/analysis/cyber-war-and-ukraine (Accessed: December 22, 2022). </a:t>
            </a:r>
          </a:p>
          <a:p>
            <a:pPr algn="just">
              <a:buFont typeface="+mj-lt"/>
              <a:buAutoNum type="arabicPeriod"/>
            </a:pPr>
            <a:r>
              <a:rPr lang="en-US" sz="800" dirty="0" err="1">
                <a:effectLst/>
              </a:rPr>
              <a:t>Eset</a:t>
            </a:r>
            <a:r>
              <a:rPr lang="en-US" sz="800" dirty="0">
                <a:effectLst/>
              </a:rPr>
              <a:t> (no date) </a:t>
            </a:r>
            <a:r>
              <a:rPr lang="en-US" sz="800" i="1" dirty="0">
                <a:effectLst/>
              </a:rPr>
              <a:t>Malware-IOC/</a:t>
            </a:r>
            <a:r>
              <a:rPr lang="en-US" sz="800" i="1" dirty="0" err="1">
                <a:effectLst/>
              </a:rPr>
              <a:t>ua_wipers</a:t>
            </a:r>
            <a:r>
              <a:rPr lang="en-US" sz="800" i="1" dirty="0">
                <a:effectLst/>
              </a:rPr>
              <a:t> at master · </a:t>
            </a:r>
            <a:r>
              <a:rPr lang="en-US" sz="800" i="1" dirty="0" err="1">
                <a:effectLst/>
              </a:rPr>
              <a:t>eset</a:t>
            </a:r>
            <a:r>
              <a:rPr lang="en-US" sz="800" i="1" dirty="0">
                <a:effectLst/>
              </a:rPr>
              <a:t>/malware-IOC</a:t>
            </a:r>
            <a:r>
              <a:rPr lang="en-US" sz="800" dirty="0">
                <a:effectLst/>
              </a:rPr>
              <a:t>, </a:t>
            </a:r>
            <a:r>
              <a:rPr lang="en-US" sz="800" i="1" dirty="0">
                <a:effectLst/>
              </a:rPr>
              <a:t>GitHub</a:t>
            </a:r>
            <a:r>
              <a:rPr lang="en-US" sz="800" dirty="0">
                <a:effectLst/>
              </a:rPr>
              <a:t>. Available at: https://github.com/eset/malware-ioc/tree/master/ua_wipers (Accessed: December 22, 2022). </a:t>
            </a:r>
          </a:p>
          <a:p>
            <a:pPr algn="just">
              <a:buFont typeface="+mj-lt"/>
              <a:buAutoNum type="arabicPeriod"/>
            </a:pPr>
            <a:r>
              <a:rPr lang="en-US" sz="800" i="1" dirty="0">
                <a:effectLst/>
              </a:rPr>
              <a:t>Flash notice: </a:t>
            </a:r>
            <a:r>
              <a:rPr lang="en-US" sz="800" i="1" dirty="0" err="1">
                <a:effectLst/>
              </a:rPr>
              <a:t>Hermeticwizard</a:t>
            </a:r>
            <a:r>
              <a:rPr lang="en-US" sz="800" i="1" dirty="0">
                <a:effectLst/>
              </a:rPr>
              <a:t>, </a:t>
            </a:r>
            <a:r>
              <a:rPr lang="en-US" sz="800" i="1" dirty="0" err="1">
                <a:effectLst/>
              </a:rPr>
              <a:t>Hermeticransom</a:t>
            </a:r>
            <a:r>
              <a:rPr lang="en-US" sz="800" i="1" dirty="0">
                <a:effectLst/>
              </a:rPr>
              <a:t>, and </a:t>
            </a:r>
            <a:r>
              <a:rPr lang="en-US" sz="800" i="1" dirty="0" err="1">
                <a:effectLst/>
              </a:rPr>
              <a:t>Isaacwiper</a:t>
            </a:r>
            <a:r>
              <a:rPr lang="en-US" sz="800" i="1" dirty="0">
                <a:effectLst/>
              </a:rPr>
              <a:t> Target </a:t>
            </a:r>
            <a:r>
              <a:rPr lang="en-US" sz="800" i="1" dirty="0" err="1">
                <a:effectLst/>
              </a:rPr>
              <a:t>ukraine</a:t>
            </a:r>
            <a:r>
              <a:rPr lang="en-US" sz="800" dirty="0">
                <a:effectLst/>
              </a:rPr>
              <a:t> (no date) </a:t>
            </a:r>
            <a:r>
              <a:rPr lang="en-US" sz="800" i="1" dirty="0" err="1">
                <a:effectLst/>
              </a:rPr>
              <a:t>Avertium</a:t>
            </a:r>
            <a:r>
              <a:rPr lang="en-US" sz="800" dirty="0">
                <a:effectLst/>
              </a:rPr>
              <a:t>. Available at: https://www.avertium.com/blog/hermeticwizard-hermeticransom-isaacwiper-target-ukraine (Accessed: December 22, 2022). </a:t>
            </a:r>
          </a:p>
          <a:p>
            <a:pPr algn="just">
              <a:buFont typeface="+mj-lt"/>
              <a:buAutoNum type="arabicPeriod"/>
            </a:pPr>
            <a:r>
              <a:rPr lang="en-US" sz="800" dirty="0" err="1">
                <a:effectLst/>
              </a:rPr>
              <a:t>Horejsi</a:t>
            </a:r>
            <a:r>
              <a:rPr lang="en-US" sz="800" dirty="0">
                <a:effectLst/>
              </a:rPr>
              <a:t>, B.J. </a:t>
            </a:r>
            <a:r>
              <a:rPr lang="en-US" sz="800" i="1" dirty="0">
                <a:effectLst/>
              </a:rPr>
              <a:t>et al.</a:t>
            </a:r>
            <a:r>
              <a:rPr lang="en-US" sz="800" dirty="0">
                <a:effectLst/>
              </a:rPr>
              <a:t> (2022) </a:t>
            </a:r>
            <a:r>
              <a:rPr lang="en-US" sz="800" i="1" dirty="0">
                <a:effectLst/>
              </a:rPr>
              <a:t>New </a:t>
            </a:r>
            <a:r>
              <a:rPr lang="en-US" sz="800" i="1" dirty="0" err="1">
                <a:effectLst/>
              </a:rPr>
              <a:t>Ruransom</a:t>
            </a:r>
            <a:r>
              <a:rPr lang="en-US" sz="800" i="1" dirty="0">
                <a:effectLst/>
              </a:rPr>
              <a:t> Wiper targets Russia</a:t>
            </a:r>
            <a:r>
              <a:rPr lang="en-US" sz="800" dirty="0">
                <a:effectLst/>
              </a:rPr>
              <a:t>, </a:t>
            </a:r>
            <a:r>
              <a:rPr lang="en-US" sz="800" i="1" dirty="0">
                <a:effectLst/>
              </a:rPr>
              <a:t>Trend Micro</a:t>
            </a:r>
            <a:r>
              <a:rPr lang="en-US" sz="800" dirty="0">
                <a:effectLst/>
              </a:rPr>
              <a:t>. Available at: https://www.trendmicro.com/en_us/research/22/c/new-ruransom-wiper-targets-russia.html (Accessed: December 22, 2022). </a:t>
            </a:r>
          </a:p>
          <a:p>
            <a:pPr algn="just">
              <a:buFont typeface="+mj-lt"/>
              <a:buAutoNum type="arabicPeriod"/>
            </a:pPr>
            <a:r>
              <a:rPr lang="en-US" sz="800" i="1" dirty="0">
                <a:effectLst/>
              </a:rPr>
              <a:t>Industroyer2 - i.blackhat.com</a:t>
            </a:r>
            <a:r>
              <a:rPr lang="en-US" sz="800" dirty="0">
                <a:effectLst/>
              </a:rPr>
              <a:t> (no date). Available at: https://i.blackhat.com/USA-22/Wednesday/US-22-Cherepanov-Industroyer2-Sandworms-Cyberwarfare-Targets-Ukraines-Power-Grid-Again.pdf (Accessed: December 22, 2022). </a:t>
            </a:r>
          </a:p>
          <a:p>
            <a:pPr algn="just">
              <a:buFont typeface="+mj-lt"/>
              <a:buAutoNum type="arabicPeriod"/>
            </a:pPr>
            <a:r>
              <a:rPr lang="en-US" sz="800" i="1" dirty="0">
                <a:effectLst/>
              </a:rPr>
              <a:t>Microsoft special report on Ukraine cyberactivity via Russia -</a:t>
            </a:r>
            <a:r>
              <a:rPr lang="en-US" sz="800" dirty="0">
                <a:effectLst/>
              </a:rPr>
              <a:t> (no date). Available at: https://query.prod.cms.rt.microsoft.com/cms/api/am/binary/RE4Vwwd (Accessed: December 22, 2022). </a:t>
            </a:r>
          </a:p>
          <a:p>
            <a:pPr algn="just">
              <a:buFont typeface="+mj-lt"/>
              <a:buAutoNum type="arabicPeriod"/>
            </a:pPr>
            <a:r>
              <a:rPr lang="en-US" sz="800" i="1" dirty="0">
                <a:effectLst/>
              </a:rPr>
              <a:t>Pulling the curtains on Azov ransomware: Not a </a:t>
            </a:r>
            <a:r>
              <a:rPr lang="en-US" sz="800" i="1" dirty="0" err="1">
                <a:effectLst/>
              </a:rPr>
              <a:t>skidsware</a:t>
            </a:r>
            <a:r>
              <a:rPr lang="en-US" sz="800" i="1" dirty="0">
                <a:effectLst/>
              </a:rPr>
              <a:t> but polymorphic wiper</a:t>
            </a:r>
            <a:r>
              <a:rPr lang="en-US" sz="800" dirty="0">
                <a:effectLst/>
              </a:rPr>
              <a:t> (no date) </a:t>
            </a:r>
            <a:r>
              <a:rPr lang="en-US" sz="800" i="1" dirty="0">
                <a:effectLst/>
              </a:rPr>
              <a:t>Pulling the Curtains on Azov Ransomware: Not a </a:t>
            </a:r>
            <a:r>
              <a:rPr lang="en-US" sz="800" i="1" dirty="0" err="1">
                <a:effectLst/>
              </a:rPr>
              <a:t>Skidsware</a:t>
            </a:r>
            <a:r>
              <a:rPr lang="en-US" sz="800" i="1" dirty="0">
                <a:effectLst/>
              </a:rPr>
              <a:t> but Polymorphic Wiper – Check Point Research</a:t>
            </a:r>
            <a:r>
              <a:rPr lang="en-US" sz="800" dirty="0">
                <a:effectLst/>
              </a:rPr>
              <a:t>. Available at: https://research.checkpoint.com/2022/pulling-the-curtains-on-azov-ransomware-not-a-skidsware-but-polymorphic-wiper/ (Accessed: December 22, 2022). </a:t>
            </a:r>
          </a:p>
          <a:p>
            <a:pPr algn="just">
              <a:buFont typeface="+mj-lt"/>
              <a:buAutoNum type="arabicPeriod"/>
            </a:pPr>
            <a:r>
              <a:rPr lang="en-US" sz="800" i="1" dirty="0">
                <a:effectLst/>
              </a:rPr>
              <a:t>Russia's war on Ukraine: Timeline of cyber-attacks - </a:t>
            </a:r>
            <a:r>
              <a:rPr lang="en-US" sz="800" i="1" dirty="0" err="1">
                <a:effectLst/>
              </a:rPr>
              <a:t>european</a:t>
            </a:r>
            <a:r>
              <a:rPr lang="en-US" sz="800" i="1" dirty="0">
                <a:effectLst/>
              </a:rPr>
              <a:t> parliament</a:t>
            </a:r>
            <a:r>
              <a:rPr lang="en-US" sz="800" dirty="0">
                <a:effectLst/>
              </a:rPr>
              <a:t> (no date). Available at: https://www.europarl.europa.eu/RegData/etudes/BRIE/2022/733549/EPRS_BRI(2022)733549_EN.pdf (Accessed: December 22, 2022). </a:t>
            </a:r>
          </a:p>
          <a:p>
            <a:pPr algn="just">
              <a:buFont typeface="+mj-lt"/>
              <a:buAutoNum type="arabicPeriod"/>
            </a:pPr>
            <a:r>
              <a:rPr lang="en-US" sz="800" i="1" dirty="0">
                <a:effectLst/>
              </a:rPr>
              <a:t>Ukraine: A timeline of cyberattacks</a:t>
            </a:r>
            <a:r>
              <a:rPr lang="en-US" sz="800" dirty="0">
                <a:effectLst/>
              </a:rPr>
              <a:t> (2022) </a:t>
            </a:r>
            <a:r>
              <a:rPr lang="en-US" sz="800" i="1" dirty="0" err="1">
                <a:effectLst/>
              </a:rPr>
              <a:t>CyberPeace</a:t>
            </a:r>
            <a:r>
              <a:rPr lang="en-US" sz="800" i="1" dirty="0">
                <a:effectLst/>
              </a:rPr>
              <a:t> Institute</a:t>
            </a:r>
            <a:r>
              <a:rPr lang="en-US" sz="800" dirty="0">
                <a:effectLst/>
              </a:rPr>
              <a:t>. Available at: https://cyberpeaceinstitute.org/ukraine-timeline-of-cyberattacks/ (Accessed: December 22, 2022). </a:t>
            </a: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900" dirty="0">
              <a:effectLst/>
            </a:endParaRPr>
          </a:p>
          <a:p>
            <a:pPr marL="0" indent="0" algn="just">
              <a:buNone/>
            </a:pPr>
            <a:endParaRPr lang="en-US"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63</a:t>
            </a:fld>
            <a:endParaRPr lang="en-US" altLang="en-US" dirty="0"/>
          </a:p>
        </p:txBody>
      </p:sp>
    </p:spTree>
    <p:extLst>
      <p:ext uri="{BB962C8B-B14F-4D97-AF65-F5344CB8AC3E}">
        <p14:creationId xmlns:p14="http://schemas.microsoft.com/office/powerpoint/2010/main" val="3938467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64</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50929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Ryan.Estes@watchguard.com</a:t>
            </a:r>
          </a:p>
        </p:txBody>
      </p:sp>
    </p:spTree>
    <p:extLst>
      <p:ext uri="{BB962C8B-B14F-4D97-AF65-F5344CB8AC3E}">
        <p14:creationId xmlns:p14="http://schemas.microsoft.com/office/powerpoint/2010/main" val="3672382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6B04-C88A-4435-AF96-31E121451CC9}"/>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E3A05CA4-6E69-480B-BB8D-1FBDD19B7926}"/>
              </a:ext>
            </a:extLst>
          </p:cNvPr>
          <p:cNvSpPr>
            <a:spLocks noGrp="1"/>
          </p:cNvSpPr>
          <p:nvPr>
            <p:ph idx="1"/>
          </p:nvPr>
        </p:nvSpPr>
        <p:spPr>
          <a:xfrm>
            <a:off x="108373" y="769351"/>
            <a:ext cx="9011815" cy="4168169"/>
          </a:xfrm>
        </p:spPr>
        <p:txBody>
          <a:bodyPr/>
          <a:lstStyle/>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1-12-2022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Wiper</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Government, ICT, and non-profits</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Destruction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wiper was found on some of the IT company's systems and had overwritten the master boot records on those machines. The company took the systems down to rebuild from scratch.</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Probable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Dev-0586</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2"/>
              </a:rPr>
              <a:t>Recorded Future</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3"/>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4"/>
              </a:rPr>
              <a:t> </a:t>
            </a:r>
            <a:r>
              <a:rPr lang="en-US" sz="800" u="sng" dirty="0">
                <a:solidFill>
                  <a:srgbClr val="1155CC"/>
                </a:solidFill>
                <a:effectLst/>
                <a:latin typeface="Times New Roman" panose="02020603050405020304" pitchFamily="18" charset="0"/>
                <a:ea typeface="Times New Roman" panose="02020603050405020304" pitchFamily="18" charset="0"/>
                <a:hlinkClick r:id="rId4"/>
              </a:rPr>
              <a:t>Microsoft</a:t>
            </a:r>
            <a:endParaRPr lang="en-US" sz="8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1-13-2022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Defacement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ICT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Disruption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On January 14, 2022, Orthodox New Year, over 70 Ukrainian government websites were defaced with political imagery and a statement in Russian, Ukrainian, and Polish before going down temporarily. Most sites were restored within hours. The attack crippled much of the government’s public-facing digital infrastructure, including the most widely used site for handling government services online,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also has a role in Ukraine’s coronavirus response and in encouraging vaccination. It also crippled the sites of the Cabinet of Ministers and the ministries of energy, sports, agriculture, veterans’ affairs, and ecology. The Ukrainian company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also confirmed that it found the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malware on some of its systems. At least 50 of the 70 sites targeted for defacement were developed and maintained by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was compromised, which allowed the hackers to gain access to </a:t>
            </a:r>
            <a:r>
              <a:rPr lang="en-US" sz="800" dirty="0" err="1">
                <a:solidFill>
                  <a:srgbClr val="000000"/>
                </a:solidFill>
                <a:effectLst/>
                <a:latin typeface="Times New Roman" panose="02020603050405020304" pitchFamily="18" charset="0"/>
                <a:ea typeface="Times New Roman" panose="02020603050405020304" pitchFamily="18" charset="0"/>
              </a:rPr>
              <a:t>Kitsoft’s</a:t>
            </a:r>
            <a:r>
              <a:rPr lang="en-US" sz="800" dirty="0">
                <a:solidFill>
                  <a:srgbClr val="000000"/>
                </a:solidFill>
                <a:effectLst/>
                <a:latin typeface="Times New Roman" panose="02020603050405020304" pitchFamily="18" charset="0"/>
                <a:ea typeface="Times New Roman" panose="02020603050405020304" pitchFamily="18" charset="0"/>
              </a:rPr>
              <a:t> administrator panel and use the company’s credentials to deface customer websites. The purpose of such attacks is reportedly: to destabilize the internal situation in the country. - to spread chaos and despair in society.</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Confirmed</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UNC1151</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1155CC"/>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5"/>
              </a:rPr>
              <a:t>Ukraine Center for Strategic Communications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6"/>
              </a:rPr>
              <a:t>New York Times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7"/>
              </a:rPr>
              <a:t>BBC</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endParaRPr lang="en-US" sz="8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100" dirty="0"/>
          </a:p>
        </p:txBody>
      </p:sp>
      <p:sp>
        <p:nvSpPr>
          <p:cNvPr id="4" name="Slide Number Placeholder 3">
            <a:extLst>
              <a:ext uri="{FF2B5EF4-FFF2-40B4-BE49-F238E27FC236}">
                <a16:creationId xmlns:a16="http://schemas.microsoft.com/office/drawing/2014/main" id="{F18EC61F-F906-44A5-B0ED-9EE193FB384E}"/>
              </a:ext>
            </a:extLst>
          </p:cNvPr>
          <p:cNvSpPr>
            <a:spLocks noGrp="1"/>
          </p:cNvSpPr>
          <p:nvPr>
            <p:ph type="sldNum" sz="quarter" idx="10"/>
          </p:nvPr>
        </p:nvSpPr>
        <p:spPr/>
        <p:txBody>
          <a:bodyPr/>
          <a:lstStyle/>
          <a:p>
            <a:pPr>
              <a:defRPr/>
            </a:pPr>
            <a:fld id="{EF611178-6C3A-F247-8731-699DBDA96700}" type="slidenum">
              <a:rPr lang="en-US" altLang="en-US" smtClean="0"/>
              <a:pPr>
                <a:defRPr/>
              </a:pPr>
              <a:t>65</a:t>
            </a:fld>
            <a:endParaRPr lang="en-US" altLang="en-US" dirty="0"/>
          </a:p>
        </p:txBody>
      </p:sp>
    </p:spTree>
    <p:extLst>
      <p:ext uri="{BB962C8B-B14F-4D97-AF65-F5344CB8AC3E}">
        <p14:creationId xmlns:p14="http://schemas.microsoft.com/office/powerpoint/2010/main" val="1123879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BB39-1FFC-4410-966F-9E8B16E6FFE8}"/>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73904D89-AA98-4CBF-B186-FEDF232CE8BA}"/>
              </a:ext>
            </a:extLst>
          </p:cNvPr>
          <p:cNvSpPr>
            <a:spLocks noGrp="1"/>
          </p:cNvSpPr>
          <p:nvPr>
            <p:ph idx="1"/>
          </p:nvPr>
        </p:nvSpPr>
        <p:spPr>
          <a:xfrm>
            <a:off x="155787" y="769351"/>
            <a:ext cx="8818880" cy="3831379"/>
          </a:xfrm>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2-22-2022 – </a:t>
            </a:r>
            <a:r>
              <a:rPr lang="en-US" sz="900" b="1" dirty="0" err="1">
                <a:solidFill>
                  <a:srgbClr val="000000"/>
                </a:solidFill>
                <a:effectLst/>
                <a:latin typeface="Times New Roman" panose="02020603050405020304" pitchFamily="18" charset="0"/>
                <a:ea typeface="Times New Roman" panose="02020603050405020304" pitchFamily="18" charset="0"/>
              </a:rPr>
              <a:t>HermeticWiper</a:t>
            </a:r>
            <a:r>
              <a:rPr lang="en-US" sz="900" b="1" dirty="0">
                <a:solidFill>
                  <a:srgbClr val="000000"/>
                </a:solidFill>
                <a:effectLst/>
                <a:latin typeface="Times New Roman" panose="02020603050405020304" pitchFamily="18" charset="0"/>
                <a:ea typeface="Times New Roman" panose="02020603050405020304" pitchFamily="18" charset="0"/>
              </a:rPr>
              <a:t> / </a:t>
            </a:r>
            <a:r>
              <a:rPr lang="en-US" sz="900" b="1" dirty="0" err="1">
                <a:solidFill>
                  <a:srgbClr val="000000"/>
                </a:solidFill>
                <a:effectLst/>
                <a:latin typeface="Times New Roman" panose="02020603050405020304" pitchFamily="18" charset="0"/>
                <a:ea typeface="Times New Roman" panose="02020603050405020304" pitchFamily="18" charset="0"/>
              </a:rPr>
              <a:t>FoxBlade</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Government, ICT, Financial, and Energy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Hundreds of systems spanning multiple government, information technology, financial sector, and energy organizations were impacted.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rPr>
              <a:t>Wall Street Journal, SC Media, Microsoft(2), Broadcom, Microsoft(1), ESET </a:t>
            </a:r>
            <a:r>
              <a:rPr lang="en-US" sz="900" u="sng" dirty="0" err="1">
                <a:solidFill>
                  <a:srgbClr val="1155CC"/>
                </a:solidFill>
                <a:effectLst/>
                <a:latin typeface="Times New Roman" panose="02020603050405020304" pitchFamily="18" charset="0"/>
                <a:ea typeface="Times New Roman" panose="02020603050405020304" pitchFamily="18" charset="0"/>
              </a:rPr>
              <a:t>WeLiveSecurity</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2-23-2022 – </a:t>
            </a:r>
            <a:r>
              <a:rPr lang="en-US" sz="900" b="1" dirty="0" err="1">
                <a:solidFill>
                  <a:srgbClr val="000000"/>
                </a:solidFill>
                <a:effectLst/>
                <a:latin typeface="Times New Roman" panose="02020603050405020304" pitchFamily="18" charset="0"/>
                <a:ea typeface="Times New Roman" panose="02020603050405020304" pitchFamily="18" charset="0"/>
              </a:rPr>
              <a:t>AcidRain</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ICT</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Internet access offline for more than 2 weeks. - Nearly 9,000 subscribers of a satellite internet service provider were deprived of the internet in France. - Around a third of 40,000 subscribers of another satellite internet service provider in Europe (Germany, France, Hungary, Greece, Italy, Poland) were affected. - A major German energy company has lost remote monitoring access to over 5,800 wind turbines. - Impacted several thousand customers located in Ukraine and tens of thousands of other fixed broadband customers across Europe.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Nation State - Russian Federation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3"/>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The Record</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4"/>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4"/>
              </a:rPr>
              <a:t>SecurityWeek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5"/>
              </a:rPr>
              <a:t> </a:t>
            </a:r>
            <a:r>
              <a:rPr lang="en-US" sz="900" u="sng" dirty="0">
                <a:solidFill>
                  <a:srgbClr val="1155CC"/>
                </a:solidFill>
                <a:effectLst/>
                <a:latin typeface="Times New Roman" panose="02020603050405020304" pitchFamily="18" charset="0"/>
                <a:ea typeface="Times New Roman" panose="02020603050405020304" pitchFamily="18" charset="0"/>
                <a:hlinkClick r:id="rId5"/>
              </a:rPr>
              <a:t>France24</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6"/>
              </a:rPr>
              <a:t> </a:t>
            </a:r>
            <a:r>
              <a:rPr lang="en-US" sz="900" u="sng" dirty="0">
                <a:solidFill>
                  <a:srgbClr val="1155CC"/>
                </a:solidFill>
                <a:effectLst/>
                <a:latin typeface="Times New Roman" panose="02020603050405020304" pitchFamily="18" charset="0"/>
                <a:ea typeface="Times New Roman" panose="02020603050405020304" pitchFamily="18" charset="0"/>
                <a:hlinkClick r:id="rId6"/>
              </a:rPr>
              <a:t>The Stack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7"/>
              </a:rPr>
              <a:t> </a:t>
            </a:r>
            <a:r>
              <a:rPr lang="en-US" sz="900" u="sng" dirty="0">
                <a:solidFill>
                  <a:srgbClr val="1155CC"/>
                </a:solidFill>
                <a:effectLst/>
                <a:latin typeface="Times New Roman" panose="02020603050405020304" pitchFamily="18" charset="0"/>
                <a:ea typeface="Times New Roman" panose="02020603050405020304" pitchFamily="18" charset="0"/>
                <a:hlinkClick r:id="rId7"/>
              </a:rPr>
              <a:t>REVERSEMODE</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8"/>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8"/>
              </a:rPr>
              <a:t>Viasat</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9"/>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9"/>
              </a:rPr>
              <a:t>SentinelLabs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0"/>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0"/>
              </a:rPr>
              <a:t>Council of the EU</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1"/>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1"/>
              </a:rPr>
              <a:t>Reuters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2"/>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12"/>
              </a:rPr>
              <a:t>Washingtonpost</a:t>
            </a:r>
            <a:endParaRPr lang="en-US" sz="900" dirty="0">
              <a:effectLst/>
              <a:latin typeface="Times New Roman" panose="02020603050405020304" pitchFamily="18" charset="0"/>
              <a:ea typeface="Calibri" panose="020F0502020204030204" pitchFamily="34" charset="0"/>
            </a:endParaRPr>
          </a:p>
          <a:p>
            <a:pPr marL="0" indent="0">
              <a:buNone/>
            </a:pPr>
            <a:endParaRPr lang="en-US" sz="800" dirty="0"/>
          </a:p>
        </p:txBody>
      </p:sp>
      <p:sp>
        <p:nvSpPr>
          <p:cNvPr id="4" name="Slide Number Placeholder 3">
            <a:extLst>
              <a:ext uri="{FF2B5EF4-FFF2-40B4-BE49-F238E27FC236}">
                <a16:creationId xmlns:a16="http://schemas.microsoft.com/office/drawing/2014/main" id="{09698BFB-66E0-4B69-8785-BA71023326FA}"/>
              </a:ext>
            </a:extLst>
          </p:cNvPr>
          <p:cNvSpPr>
            <a:spLocks noGrp="1"/>
          </p:cNvSpPr>
          <p:nvPr>
            <p:ph type="sldNum" sz="quarter" idx="10"/>
          </p:nvPr>
        </p:nvSpPr>
        <p:spPr/>
        <p:txBody>
          <a:bodyPr/>
          <a:lstStyle/>
          <a:p>
            <a:pPr>
              <a:defRPr/>
            </a:pPr>
            <a:fld id="{EF611178-6C3A-F247-8731-699DBDA96700}" type="slidenum">
              <a:rPr lang="en-US" altLang="en-US" smtClean="0"/>
              <a:pPr>
                <a:defRPr/>
              </a:pPr>
              <a:t>66</a:t>
            </a:fld>
            <a:endParaRPr lang="en-US" altLang="en-US" dirty="0"/>
          </a:p>
        </p:txBody>
      </p:sp>
    </p:spTree>
    <p:extLst>
      <p:ext uri="{BB962C8B-B14F-4D97-AF65-F5344CB8AC3E}">
        <p14:creationId xmlns:p14="http://schemas.microsoft.com/office/powerpoint/2010/main" val="2943660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8699-FAD5-4BC9-813A-7C002E6A63B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0DA0CC61-6F2C-4FE9-B40A-1B2C3CDF3C1C}"/>
              </a:ext>
            </a:extLst>
          </p:cNvPr>
          <p:cNvSpPr>
            <a:spLocks noGrp="1"/>
          </p:cNvSpPr>
          <p:nvPr>
            <p:ph idx="1"/>
          </p:nvPr>
        </p:nvSpPr>
        <p:spPr/>
        <p:txBody>
          <a:bodyPr/>
          <a:lstStyle/>
          <a:p>
            <a:pPr marL="0" marR="0" indent="0">
              <a:lnSpc>
                <a:spcPct val="107000"/>
              </a:lnSpc>
              <a:spcBef>
                <a:spcPts val="1200"/>
              </a:spcBef>
              <a:spcAft>
                <a:spcPts val="1200"/>
              </a:spcAft>
              <a:buNone/>
            </a:pPr>
            <a:r>
              <a:rPr lang="en-US" sz="1200" b="1" dirty="0">
                <a:solidFill>
                  <a:srgbClr val="000000"/>
                </a:solidFill>
                <a:effectLst/>
                <a:latin typeface="Times New Roman" panose="02020603050405020304" pitchFamily="18" charset="0"/>
                <a:ea typeface="Times New Roman" panose="02020603050405020304" pitchFamily="18" charset="0"/>
              </a:rPr>
              <a:t>2-23-2022 – </a:t>
            </a:r>
            <a:r>
              <a:rPr lang="en-US" sz="1200" b="1" dirty="0" err="1">
                <a:solidFill>
                  <a:srgbClr val="000000"/>
                </a:solidFill>
                <a:effectLst/>
                <a:latin typeface="Times New Roman" panose="02020603050405020304" pitchFamily="18" charset="0"/>
                <a:ea typeface="Times New Roman" panose="02020603050405020304" pitchFamily="18" charset="0"/>
              </a:rPr>
              <a:t>IsaacWiper</a:t>
            </a:r>
            <a:r>
              <a:rPr lang="en-US" sz="1200" b="1" dirty="0">
                <a:solidFill>
                  <a:srgbClr val="000000"/>
                </a:solidFill>
                <a:effectLst/>
                <a:latin typeface="Times New Roman" panose="02020603050405020304" pitchFamily="18" charset="0"/>
                <a:ea typeface="Times New Roman" panose="02020603050405020304" pitchFamily="18" charset="0"/>
              </a:rPr>
              <a:t> By</a:t>
            </a:r>
            <a:r>
              <a:rPr lang="en-US" sz="1200" dirty="0">
                <a:solidFill>
                  <a:srgbClr val="000000"/>
                </a:solidFill>
                <a:effectLst/>
                <a:latin typeface="Times New Roman" panose="02020603050405020304" pitchFamily="18" charset="0"/>
                <a:ea typeface="Times New Roman" panose="02020603050405020304" pitchFamily="18" charset="0"/>
              </a:rPr>
              <a:t>: Russia</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Victim</a:t>
            </a:r>
            <a:r>
              <a:rPr lang="en-US" sz="1200" dirty="0">
                <a:solidFill>
                  <a:srgbClr val="000000"/>
                </a:solidFill>
                <a:effectLst/>
                <a:latin typeface="Times New Roman" panose="02020603050405020304" pitchFamily="18" charset="0"/>
                <a:ea typeface="Times New Roman" panose="02020603050405020304" pitchFamily="18" charset="0"/>
              </a:rPr>
              <a:t>: Ukraine</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Type</a:t>
            </a:r>
            <a:r>
              <a:rPr lang="en-US" sz="1200" dirty="0">
                <a:solidFill>
                  <a:srgbClr val="000000"/>
                </a:solidFill>
                <a:effectLst/>
                <a:latin typeface="Times New Roman" panose="02020603050405020304" pitchFamily="18" charset="0"/>
                <a:ea typeface="Times New Roman" panose="02020603050405020304" pitchFamily="18" charset="0"/>
              </a:rPr>
              <a:t>: Wiper</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Targets</a:t>
            </a:r>
            <a:r>
              <a:rPr lang="en-US" sz="1200" dirty="0">
                <a:solidFill>
                  <a:srgbClr val="000000"/>
                </a:solidFill>
                <a:effectLst/>
                <a:latin typeface="Times New Roman" panose="02020603050405020304" pitchFamily="18" charset="0"/>
                <a:ea typeface="Times New Roman" panose="02020603050405020304" pitchFamily="18" charset="0"/>
              </a:rPr>
              <a:t>: Government</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Purpose:</a:t>
            </a:r>
            <a:r>
              <a:rPr lang="en-US" sz="1200" dirty="0">
                <a:solidFill>
                  <a:srgbClr val="000000"/>
                </a:solidFill>
                <a:effectLst/>
                <a:latin typeface="Times New Roman" panose="02020603050405020304" pitchFamily="18" charset="0"/>
                <a:ea typeface="Times New Roman" panose="02020603050405020304" pitchFamily="18" charset="0"/>
              </a:rPr>
              <a:t> Destruction</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Impact</a:t>
            </a:r>
            <a:r>
              <a:rPr lang="en-US" sz="1200" dirty="0">
                <a:solidFill>
                  <a:srgbClr val="000000"/>
                </a:solidFill>
                <a:effectLst/>
                <a:latin typeface="Times New Roman" panose="02020603050405020304" pitchFamily="18" charset="0"/>
                <a:ea typeface="Times New Roman" panose="02020603050405020304" pitchFamily="18" charset="0"/>
              </a:rPr>
              <a:t>: ESET identified a further wiper in Ukrainian government networks, affecting organizations that had not been attacked by </a:t>
            </a:r>
            <a:r>
              <a:rPr lang="en-US" sz="1200" dirty="0" err="1">
                <a:solidFill>
                  <a:srgbClr val="000000"/>
                </a:solidFill>
                <a:effectLst/>
                <a:latin typeface="Times New Roman" panose="02020603050405020304" pitchFamily="18" charset="0"/>
                <a:ea typeface="Times New Roman" panose="02020603050405020304" pitchFamily="18" charset="0"/>
              </a:rPr>
              <a:t>HermeticWiper</a:t>
            </a:r>
            <a:r>
              <a:rPr lang="en-US" sz="1200" dirty="0">
                <a:solidFill>
                  <a:srgbClr val="000000"/>
                </a:solidFill>
                <a:effectLst/>
                <a:latin typeface="Times New Roman" panose="02020603050405020304" pitchFamily="18" charset="0"/>
                <a:ea typeface="Times New Roman" panose="02020603050405020304" pitchFamily="18" charset="0"/>
              </a:rPr>
              <a:t> and does not share any code similarity with it. On February 25, the attackers dropped a new version of </a:t>
            </a:r>
            <a:r>
              <a:rPr lang="en-US" sz="1200" dirty="0" err="1">
                <a:solidFill>
                  <a:srgbClr val="000000"/>
                </a:solidFill>
                <a:effectLst/>
                <a:latin typeface="Times New Roman" panose="02020603050405020304" pitchFamily="18" charset="0"/>
                <a:ea typeface="Times New Roman" panose="02020603050405020304" pitchFamily="18" charset="0"/>
              </a:rPr>
              <a:t>IsaacWiper</a:t>
            </a:r>
            <a:r>
              <a:rPr lang="en-US" sz="1200" dirty="0">
                <a:solidFill>
                  <a:srgbClr val="000000"/>
                </a:solidFill>
                <a:effectLst/>
                <a:latin typeface="Times New Roman" panose="02020603050405020304" pitchFamily="18" charset="0"/>
                <a:ea typeface="Times New Roman" panose="02020603050405020304" pitchFamily="18" charset="0"/>
              </a:rPr>
              <a:t> with debug logs, indicating that the attackers were unable to wipe some of the compromised machines. The malware was developed/employed at least since October 19, 2021.</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Confidence</a:t>
            </a:r>
            <a:r>
              <a:rPr lang="en-US" sz="1200" dirty="0">
                <a:solidFill>
                  <a:srgbClr val="000000"/>
                </a:solidFill>
                <a:effectLst/>
                <a:latin typeface="Times New Roman" panose="02020603050405020304" pitchFamily="18" charset="0"/>
                <a:ea typeface="Times New Roman" panose="02020603050405020304" pitchFamily="18" charset="0"/>
              </a:rPr>
              <a:t>: Confirmed</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Threat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b="1" dirty="0">
                <a:solidFill>
                  <a:srgbClr val="000000"/>
                </a:solidFill>
                <a:effectLst/>
                <a:latin typeface="Times New Roman" panose="02020603050405020304" pitchFamily="18" charset="0"/>
                <a:ea typeface="Times New Roman" panose="02020603050405020304" pitchFamily="18" charset="0"/>
              </a:rPr>
              <a:t>Actor</a:t>
            </a:r>
            <a:r>
              <a:rPr lang="en-US" sz="1200" dirty="0">
                <a:solidFill>
                  <a:srgbClr val="000000"/>
                </a:solidFill>
                <a:effectLst/>
                <a:latin typeface="Times New Roman" panose="02020603050405020304" pitchFamily="18" charset="0"/>
                <a:ea typeface="Times New Roman" panose="02020603050405020304" pitchFamily="18" charset="0"/>
              </a:rPr>
              <a:t>: Sandworm</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References</a:t>
            </a:r>
            <a:r>
              <a:rPr lang="en-US" sz="1200" dirty="0">
                <a:solidFill>
                  <a:srgbClr val="000000"/>
                </a:solidFill>
                <a:effectLst/>
                <a:latin typeface="Times New Roman" panose="02020603050405020304" pitchFamily="18" charset="0"/>
                <a:ea typeface="Times New Roman" panose="02020603050405020304" pitchFamily="18" charset="0"/>
              </a:rPr>
              <a:t>:</a:t>
            </a:r>
            <a:r>
              <a:rPr lang="en-US" sz="1200" u="sng" dirty="0">
                <a:solidFill>
                  <a:srgbClr val="000000"/>
                </a:solidFill>
                <a:effectLst/>
                <a:latin typeface="Times New Roman" panose="02020603050405020304" pitchFamily="18" charset="0"/>
                <a:ea typeface="Times New Roman" panose="02020603050405020304" pitchFamily="18" charset="0"/>
                <a:hlinkClick r:id="rId2"/>
              </a:rPr>
              <a:t> </a:t>
            </a:r>
            <a:r>
              <a:rPr lang="en-US" sz="1200" u="sng" dirty="0">
                <a:solidFill>
                  <a:srgbClr val="1155CC"/>
                </a:solidFill>
                <a:effectLst/>
                <a:latin typeface="Times New Roman" panose="02020603050405020304" pitchFamily="18" charset="0"/>
                <a:ea typeface="Times New Roman" panose="02020603050405020304" pitchFamily="18" charset="0"/>
                <a:hlinkClick r:id="rId2"/>
              </a:rPr>
              <a:t>ESET </a:t>
            </a:r>
            <a:r>
              <a:rPr lang="en-US" sz="1200" u="sng" dirty="0" err="1">
                <a:solidFill>
                  <a:srgbClr val="1155CC"/>
                </a:solidFill>
                <a:effectLst/>
                <a:latin typeface="Times New Roman" panose="02020603050405020304" pitchFamily="18" charset="0"/>
                <a:ea typeface="Times New Roman" panose="02020603050405020304" pitchFamily="18" charset="0"/>
                <a:hlinkClick r:id="rId2"/>
              </a:rPr>
              <a:t>WeLiveSecurity</a:t>
            </a:r>
            <a:endParaRPr lang="en-US" sz="12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200" dirty="0"/>
          </a:p>
        </p:txBody>
      </p:sp>
      <p:sp>
        <p:nvSpPr>
          <p:cNvPr id="4" name="Slide Number Placeholder 3">
            <a:extLst>
              <a:ext uri="{FF2B5EF4-FFF2-40B4-BE49-F238E27FC236}">
                <a16:creationId xmlns:a16="http://schemas.microsoft.com/office/drawing/2014/main" id="{FA8B14FC-737C-45B5-BCD4-2B29A1C3EA8C}"/>
              </a:ext>
            </a:extLst>
          </p:cNvPr>
          <p:cNvSpPr>
            <a:spLocks noGrp="1"/>
          </p:cNvSpPr>
          <p:nvPr>
            <p:ph type="sldNum" sz="quarter" idx="10"/>
          </p:nvPr>
        </p:nvSpPr>
        <p:spPr/>
        <p:txBody>
          <a:bodyPr/>
          <a:lstStyle/>
          <a:p>
            <a:pPr>
              <a:defRPr/>
            </a:pPr>
            <a:fld id="{EF611178-6C3A-F247-8731-699DBDA96700}" type="slidenum">
              <a:rPr lang="en-US" altLang="en-US" smtClean="0"/>
              <a:pPr>
                <a:defRPr/>
              </a:pPr>
              <a:t>67</a:t>
            </a:fld>
            <a:endParaRPr lang="en-US" altLang="en-US" dirty="0"/>
          </a:p>
        </p:txBody>
      </p:sp>
    </p:spTree>
    <p:extLst>
      <p:ext uri="{BB962C8B-B14F-4D97-AF65-F5344CB8AC3E}">
        <p14:creationId xmlns:p14="http://schemas.microsoft.com/office/powerpoint/2010/main" val="4246988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FFC4-8482-4FF4-BA12-B1C8A04C5B31}"/>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D472ECB8-9CCF-4F16-BFE0-B61297291D40}"/>
              </a:ext>
            </a:extLst>
          </p:cNvPr>
          <p:cNvSpPr>
            <a:spLocks noGrp="1"/>
          </p:cNvSpPr>
          <p:nvPr>
            <p:ph idx="1"/>
          </p:nvPr>
        </p:nvSpPr>
        <p:spPr>
          <a:xfrm>
            <a:off x="115147" y="769351"/>
            <a:ext cx="8805333" cy="3831379"/>
          </a:xfrm>
        </p:spPr>
        <p:txBody>
          <a:bodyPr/>
          <a:lstStyle/>
          <a:p>
            <a:pPr marL="0" marR="0" indent="0">
              <a:lnSpc>
                <a:spcPct val="107000"/>
              </a:lnSpc>
              <a:spcBef>
                <a:spcPts val="1200"/>
              </a:spcBef>
              <a:spcAft>
                <a:spcPts val="1200"/>
              </a:spcAft>
              <a:buNone/>
            </a:pPr>
            <a:r>
              <a:rPr lang="en-US" sz="700" b="1" dirty="0">
                <a:solidFill>
                  <a:srgbClr val="FF0000"/>
                </a:solidFill>
                <a:effectLst/>
                <a:latin typeface="Times New Roman" panose="02020603050405020304" pitchFamily="18" charset="0"/>
                <a:ea typeface="Times New Roman" panose="02020603050405020304" pitchFamily="18" charset="0"/>
              </a:rPr>
              <a:t>2-24-2022 – Official Invasion of Ukraine</a:t>
            </a:r>
            <a:endParaRPr lang="en-US" sz="7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2-28-2022 – </a:t>
            </a:r>
            <a:r>
              <a:rPr lang="en-US" sz="700" b="1" dirty="0" err="1">
                <a:solidFill>
                  <a:srgbClr val="000000"/>
                </a:solidFill>
                <a:effectLst/>
                <a:latin typeface="Times New Roman" panose="02020603050405020304" pitchFamily="18" charset="0"/>
                <a:ea typeface="Times New Roman" panose="02020603050405020304" pitchFamily="18" charset="0"/>
              </a:rPr>
              <a:t>DesertBlade</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Media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Disruption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Suspected Russian threat actor launched "</a:t>
            </a:r>
            <a:r>
              <a:rPr lang="en-US" sz="700" dirty="0" err="1">
                <a:solidFill>
                  <a:srgbClr val="000000"/>
                </a:solidFill>
                <a:effectLst/>
                <a:latin typeface="Times New Roman" panose="02020603050405020304" pitchFamily="18" charset="0"/>
                <a:ea typeface="Times New Roman" panose="02020603050405020304" pitchFamily="18" charset="0"/>
              </a:rPr>
              <a:t>DesertBlade</a:t>
            </a:r>
            <a:r>
              <a:rPr lang="en-US" sz="700" dirty="0">
                <a:solidFill>
                  <a:srgbClr val="000000"/>
                </a:solidFill>
                <a:effectLst/>
                <a:latin typeface="Times New Roman" panose="02020603050405020304" pitchFamily="18" charset="0"/>
                <a:ea typeface="Times New Roman" panose="02020603050405020304" pitchFamily="18" charset="0"/>
              </a:rPr>
              <a:t>" malware against a major broadcasting company on March 1, the same day that the Russian military announced its intention to destroy “disinformation” targets in Ukraine and directed a missile strike against a TV tower in Kyiv. The intent was the loss of access to a key source of information for the Ukrainian public.</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Probable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u="sng" dirty="0">
                <a:solidFill>
                  <a:srgbClr val="1155CC"/>
                </a:solidFill>
                <a:effectLst/>
                <a:latin typeface="Times New Roman" panose="02020603050405020304" pitchFamily="18" charset="0"/>
                <a:ea typeface="Times New Roman" panose="02020603050405020304" pitchFamily="18" charset="0"/>
                <a:hlinkClick r:id="rId2"/>
              </a:rPr>
              <a:t>Microsoft</a:t>
            </a:r>
            <a:endParaRPr lang="en-US" sz="7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3-13-2022 – </a:t>
            </a:r>
            <a:r>
              <a:rPr lang="en-US" sz="700" b="1" dirty="0" err="1">
                <a:solidFill>
                  <a:srgbClr val="000000"/>
                </a:solidFill>
                <a:effectLst/>
                <a:latin typeface="Times New Roman" panose="02020603050405020304" pitchFamily="18" charset="0"/>
                <a:ea typeface="Times New Roman" panose="02020603050405020304" pitchFamily="18" charset="0"/>
              </a:rPr>
              <a:t>CaddyWiper</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Destruction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ESET researchers have uncovered yet another destructive data wiper that was used in attacks against a limited number of organizations in Ukraine. No code similarities to either </a:t>
            </a:r>
            <a:r>
              <a:rPr lang="en-US" sz="700" dirty="0" err="1">
                <a:solidFill>
                  <a:srgbClr val="000000"/>
                </a:solidFill>
                <a:effectLst/>
                <a:latin typeface="Times New Roman" panose="02020603050405020304" pitchFamily="18" charset="0"/>
                <a:ea typeface="Times New Roman" panose="02020603050405020304" pitchFamily="18" charset="0"/>
              </a:rPr>
              <a:t>HermeticWiper</a:t>
            </a:r>
            <a:r>
              <a:rPr lang="en-US" sz="700" dirty="0">
                <a:solidFill>
                  <a:srgbClr val="000000"/>
                </a:solidFill>
                <a:effectLst/>
                <a:latin typeface="Times New Roman" panose="02020603050405020304" pitchFamily="18" charset="0"/>
                <a:ea typeface="Times New Roman" panose="02020603050405020304" pitchFamily="18" charset="0"/>
              </a:rPr>
              <a:t> or </a:t>
            </a:r>
            <a:r>
              <a:rPr lang="en-US" sz="700" dirty="0" err="1">
                <a:solidFill>
                  <a:srgbClr val="000000"/>
                </a:solidFill>
                <a:effectLst/>
                <a:latin typeface="Times New Roman" panose="02020603050405020304" pitchFamily="18" charset="0"/>
                <a:ea typeface="Times New Roman" panose="02020603050405020304" pitchFamily="18" charset="0"/>
              </a:rPr>
              <a:t>IsaacWiper</a:t>
            </a:r>
            <a:r>
              <a:rPr lang="en-US" sz="700" dirty="0">
                <a:solidFill>
                  <a:srgbClr val="000000"/>
                </a:solidFill>
                <a:effectLst/>
                <a:latin typeface="Times New Roman" panose="02020603050405020304" pitchFamily="18" charset="0"/>
                <a:ea typeface="Times New Roman" panose="02020603050405020304" pitchFamily="18" charset="0"/>
              </a:rPr>
              <a:t> were identified. There’s evidence to suggest that the threat actors behind </a:t>
            </a:r>
            <a:r>
              <a:rPr lang="en-US" sz="700" dirty="0" err="1">
                <a:solidFill>
                  <a:srgbClr val="000000"/>
                </a:solidFill>
                <a:effectLst/>
                <a:latin typeface="Times New Roman" panose="02020603050405020304" pitchFamily="18" charset="0"/>
                <a:ea typeface="Times New Roman" panose="02020603050405020304" pitchFamily="18" charset="0"/>
              </a:rPr>
              <a:t>CaddyWiper</a:t>
            </a:r>
            <a:r>
              <a:rPr lang="en-US" sz="700" dirty="0">
                <a:solidFill>
                  <a:srgbClr val="000000"/>
                </a:solidFill>
                <a:effectLst/>
                <a:latin typeface="Times New Roman" panose="02020603050405020304" pitchFamily="18" charset="0"/>
                <a:ea typeface="Times New Roman" panose="02020603050405020304" pitchFamily="18" charset="0"/>
              </a:rPr>
              <a:t> infiltrated the target’s network before executing the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Confirmed</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Sandworm</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3"/>
              </a:rPr>
              <a:t> </a:t>
            </a:r>
            <a:r>
              <a:rPr lang="en-US" sz="700" u="sng" dirty="0">
                <a:solidFill>
                  <a:srgbClr val="1155CC"/>
                </a:solidFill>
                <a:effectLst/>
                <a:latin typeface="Times New Roman" panose="02020603050405020304" pitchFamily="18" charset="0"/>
                <a:ea typeface="Times New Roman" panose="02020603050405020304" pitchFamily="18" charset="0"/>
                <a:hlinkClick r:id="rId3"/>
              </a:rPr>
              <a:t>ESET</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4"/>
              </a:rPr>
              <a:t> </a:t>
            </a:r>
            <a:r>
              <a:rPr lang="en-US" sz="7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7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700" dirty="0"/>
          </a:p>
        </p:txBody>
      </p:sp>
      <p:sp>
        <p:nvSpPr>
          <p:cNvPr id="4" name="Slide Number Placeholder 3">
            <a:extLst>
              <a:ext uri="{FF2B5EF4-FFF2-40B4-BE49-F238E27FC236}">
                <a16:creationId xmlns:a16="http://schemas.microsoft.com/office/drawing/2014/main" id="{EE7EAE9B-FC24-418D-BFD6-EDBE1013C70B}"/>
              </a:ext>
            </a:extLst>
          </p:cNvPr>
          <p:cNvSpPr>
            <a:spLocks noGrp="1"/>
          </p:cNvSpPr>
          <p:nvPr>
            <p:ph type="sldNum" sz="quarter" idx="10"/>
          </p:nvPr>
        </p:nvSpPr>
        <p:spPr/>
        <p:txBody>
          <a:bodyPr/>
          <a:lstStyle/>
          <a:p>
            <a:pPr>
              <a:defRPr/>
            </a:pPr>
            <a:fld id="{EF611178-6C3A-F247-8731-699DBDA96700}" type="slidenum">
              <a:rPr lang="en-US" altLang="en-US" smtClean="0"/>
              <a:pPr>
                <a:defRPr/>
              </a:pPr>
              <a:t>68</a:t>
            </a:fld>
            <a:endParaRPr lang="en-US" altLang="en-US" dirty="0"/>
          </a:p>
        </p:txBody>
      </p:sp>
    </p:spTree>
    <p:extLst>
      <p:ext uri="{BB962C8B-B14F-4D97-AF65-F5344CB8AC3E}">
        <p14:creationId xmlns:p14="http://schemas.microsoft.com/office/powerpoint/2010/main" val="4270896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DF20-23E6-490A-A7B5-7F2F2A889CE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2AE4D022-3C35-4ABF-A46D-464A04CEE835}"/>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3-14-2022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bank</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3-16-2022 – </a:t>
            </a:r>
            <a:r>
              <a:rPr lang="en-US" sz="600" b="1" dirty="0" err="1">
                <a:solidFill>
                  <a:srgbClr val="000000"/>
                </a:solidFill>
                <a:effectLst/>
                <a:latin typeface="Times New Roman" panose="02020603050405020304" pitchFamily="18" charset="0"/>
                <a:ea typeface="Times New Roman" panose="02020603050405020304" pitchFamily="18" charset="0"/>
              </a:rPr>
              <a:t>DoubleZero</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On March 17, CERT-UA discovered several ZIP archives of a destructive malware dubbed “</a:t>
            </a:r>
            <a:r>
              <a:rPr lang="en-US" sz="600" dirty="0" err="1">
                <a:solidFill>
                  <a:srgbClr val="000000"/>
                </a:solidFill>
                <a:effectLst/>
                <a:latin typeface="Times New Roman" panose="02020603050405020304" pitchFamily="18" charset="0"/>
                <a:ea typeface="Times New Roman" panose="02020603050405020304" pitchFamily="18" charset="0"/>
              </a:rPr>
              <a:t>DoubleZero</a:t>
            </a:r>
            <a:r>
              <a:rPr lang="en-US" sz="600" dirty="0">
                <a:solidFill>
                  <a:srgbClr val="000000"/>
                </a:solidFill>
                <a:effectLst/>
                <a:latin typeface="Times New Roman" panose="02020603050405020304" pitchFamily="18" charset="0"/>
                <a:ea typeface="Times New Roman" panose="02020603050405020304" pitchFamily="18" charset="0"/>
              </a:rPr>
              <a:t>.” The activity is tracked by the UAC-0088 identifier and is directly related to attempts to violate the regular mode of operation of information systems of Ukrainian enterprises.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UAC-0088</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SOC Prime</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4-1-2022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governmental entity</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4-8-2022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All malware below was part of a single attack by Sandworm (Russian APT) on a Ukrainian energy system. </a:t>
            </a:r>
          </a:p>
          <a:p>
            <a:pPr marL="0" marR="0" indent="0">
              <a:lnSpc>
                <a:spcPct val="107000"/>
              </a:lnSpc>
              <a:spcBef>
                <a:spcPts val="120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https://www.welivesecurity.com/2022/04/12/industroyer2-industroyer-reloaded/</a:t>
            </a:r>
            <a:endParaRPr lang="en-US" sz="6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p:txBody>
      </p:sp>
      <p:sp>
        <p:nvSpPr>
          <p:cNvPr id="4" name="Slide Number Placeholder 3">
            <a:extLst>
              <a:ext uri="{FF2B5EF4-FFF2-40B4-BE49-F238E27FC236}">
                <a16:creationId xmlns:a16="http://schemas.microsoft.com/office/drawing/2014/main" id="{8FD7949B-5E79-4FA2-8939-6A54089E780A}"/>
              </a:ext>
            </a:extLst>
          </p:cNvPr>
          <p:cNvSpPr>
            <a:spLocks noGrp="1"/>
          </p:cNvSpPr>
          <p:nvPr>
            <p:ph type="sldNum" sz="quarter" idx="10"/>
          </p:nvPr>
        </p:nvSpPr>
        <p:spPr/>
        <p:txBody>
          <a:bodyPr/>
          <a:lstStyle/>
          <a:p>
            <a:pPr>
              <a:defRPr/>
            </a:pPr>
            <a:fld id="{EF611178-6C3A-F247-8731-699DBDA96700}" type="slidenum">
              <a:rPr lang="en-US" altLang="en-US" smtClean="0"/>
              <a:pPr>
                <a:defRPr/>
              </a:pPr>
              <a:t>69</a:t>
            </a:fld>
            <a:endParaRPr lang="en-US" altLang="en-US" dirty="0"/>
          </a:p>
        </p:txBody>
      </p:sp>
    </p:spTree>
    <p:extLst>
      <p:ext uri="{BB962C8B-B14F-4D97-AF65-F5344CB8AC3E}">
        <p14:creationId xmlns:p14="http://schemas.microsoft.com/office/powerpoint/2010/main" val="17031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34FC-E6D2-42DA-884C-DF347DA9EF65}"/>
              </a:ext>
            </a:extLst>
          </p:cNvPr>
          <p:cNvSpPr>
            <a:spLocks noGrp="1"/>
          </p:cNvSpPr>
          <p:nvPr>
            <p:ph type="title"/>
          </p:nvPr>
        </p:nvSpPr>
        <p:spPr/>
        <p:txBody>
          <a:bodyPr/>
          <a:lstStyle/>
          <a:p>
            <a:r>
              <a:rPr lang="en-US" dirty="0"/>
              <a:t>A Game of Exploits</a:t>
            </a:r>
          </a:p>
        </p:txBody>
      </p:sp>
      <p:sp>
        <p:nvSpPr>
          <p:cNvPr id="4" name="Slide Number Placeholder 3">
            <a:extLst>
              <a:ext uri="{FF2B5EF4-FFF2-40B4-BE49-F238E27FC236}">
                <a16:creationId xmlns:a16="http://schemas.microsoft.com/office/drawing/2014/main" id="{6245DA4D-7029-4601-9DF8-1F2B4FE880DA}"/>
              </a:ext>
            </a:extLst>
          </p:cNvPr>
          <p:cNvSpPr>
            <a:spLocks noGrp="1"/>
          </p:cNvSpPr>
          <p:nvPr>
            <p:ph type="sldNum" sz="quarter" idx="10"/>
          </p:nvPr>
        </p:nvSpPr>
        <p:spPr/>
        <p:txBody>
          <a:bodyPr/>
          <a:lstStyle/>
          <a:p>
            <a:pPr>
              <a:defRPr/>
            </a:pPr>
            <a:fld id="{EF611178-6C3A-F247-8731-699DBDA96700}" type="slidenum">
              <a:rPr lang="en-US" altLang="en-US" smtClean="0"/>
              <a:pPr>
                <a:defRPr/>
              </a:pPr>
              <a:t>7</a:t>
            </a:fld>
            <a:endParaRPr lang="en-US" altLang="en-US" dirty="0"/>
          </a:p>
        </p:txBody>
      </p:sp>
      <p:pic>
        <p:nvPicPr>
          <p:cNvPr id="3074" name="Picture 2" descr="EternalBlue was first developed by the NSA and later spread by hacker group Shadow Brokers">
            <a:extLst>
              <a:ext uri="{FF2B5EF4-FFF2-40B4-BE49-F238E27FC236}">
                <a16:creationId xmlns:a16="http://schemas.microsoft.com/office/drawing/2014/main" id="{17B4D72E-5DDC-48BD-AAC0-A8333DAAFC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87" y="2204157"/>
            <a:ext cx="5259446" cy="23906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F9A63BD-297C-49B3-B9D6-A5B39C81E915}"/>
              </a:ext>
            </a:extLst>
          </p:cNvPr>
          <p:cNvPicPr>
            <a:picLocks noChangeAspect="1"/>
          </p:cNvPicPr>
          <p:nvPr/>
        </p:nvPicPr>
        <p:blipFill>
          <a:blip r:embed="rId3"/>
          <a:stretch>
            <a:fillRect/>
          </a:stretch>
        </p:blipFill>
        <p:spPr>
          <a:xfrm>
            <a:off x="23813" y="632087"/>
            <a:ext cx="4864072" cy="1445282"/>
          </a:xfrm>
          <a:prstGeom prst="rect">
            <a:avLst/>
          </a:prstGeom>
        </p:spPr>
      </p:pic>
      <p:pic>
        <p:nvPicPr>
          <p:cNvPr id="8" name="Picture 7">
            <a:extLst>
              <a:ext uri="{FF2B5EF4-FFF2-40B4-BE49-F238E27FC236}">
                <a16:creationId xmlns:a16="http://schemas.microsoft.com/office/drawing/2014/main" id="{D80E345F-E939-4FAD-AA37-9B8EC01FECEC}"/>
              </a:ext>
            </a:extLst>
          </p:cNvPr>
          <p:cNvPicPr>
            <a:picLocks noChangeAspect="1"/>
          </p:cNvPicPr>
          <p:nvPr/>
        </p:nvPicPr>
        <p:blipFill>
          <a:blip r:embed="rId4"/>
          <a:stretch>
            <a:fillRect/>
          </a:stretch>
        </p:blipFill>
        <p:spPr>
          <a:xfrm>
            <a:off x="5089149" y="1252322"/>
            <a:ext cx="3911024" cy="2857501"/>
          </a:xfrm>
          <a:prstGeom prst="rect">
            <a:avLst/>
          </a:prstGeom>
        </p:spPr>
      </p:pic>
    </p:spTree>
    <p:extLst>
      <p:ext uri="{BB962C8B-B14F-4D97-AF65-F5344CB8AC3E}">
        <p14:creationId xmlns:p14="http://schemas.microsoft.com/office/powerpoint/2010/main" val="19937977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385E-34C2-4965-814E-8F523AE65F8D}"/>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49FAC8B1-6202-48F2-B97E-F48CB61D1B5E}"/>
              </a:ext>
            </a:extLst>
          </p:cNvPr>
          <p:cNvSpPr>
            <a:spLocks noGrp="1"/>
          </p:cNvSpPr>
          <p:nvPr>
            <p:ph idx="1"/>
          </p:nvPr>
        </p:nvSpPr>
        <p:spPr>
          <a:xfrm>
            <a:off x="81280" y="769351"/>
            <a:ext cx="8605520" cy="3831379"/>
          </a:xfrm>
        </p:spPr>
        <p:txBody>
          <a:bodyPr/>
          <a:lstStyle/>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Industroyer2 </a:t>
            </a:r>
            <a:r>
              <a:rPr lang="en-US" sz="1050" dirty="0">
                <a:solidFill>
                  <a:srgbClr val="000000"/>
                </a:solidFill>
                <a:effectLst/>
                <a:latin typeface="Times New Roman" panose="02020603050405020304" pitchFamily="18" charset="0"/>
                <a:ea typeface="Times New Roman" panose="02020603050405020304" pitchFamily="18" charset="0"/>
              </a:rPr>
              <a:t>The second iteration of </a:t>
            </a:r>
            <a:r>
              <a:rPr lang="en-US" sz="1050" dirty="0" err="1">
                <a:solidFill>
                  <a:srgbClr val="000000"/>
                </a:solidFill>
                <a:effectLst/>
                <a:latin typeface="Times New Roman" panose="02020603050405020304" pitchFamily="18" charset="0"/>
                <a:ea typeface="Times New Roman" panose="02020603050405020304" pitchFamily="18" charset="0"/>
              </a:rPr>
              <a:t>Industroyer</a:t>
            </a:r>
            <a:r>
              <a:rPr lang="en-US" sz="1050" dirty="0">
                <a:solidFill>
                  <a:srgbClr val="000000"/>
                </a:solidFill>
                <a:effectLst/>
                <a:latin typeface="Times New Roman" panose="02020603050405020304" pitchFamily="18" charset="0"/>
                <a:ea typeface="Times New Roman" panose="02020603050405020304" pitchFamily="18" charset="0"/>
              </a:rPr>
              <a:t> malware used to destroy and disrupt energy ICS systems</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ORCSHRED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AWFULSHRED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SOLOSHRED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t>
            </a:r>
            <a:r>
              <a:rPr lang="en-US" sz="1050" b="1" dirty="0" err="1">
                <a:solidFill>
                  <a:srgbClr val="000000"/>
                </a:solidFill>
                <a:effectLst/>
                <a:latin typeface="Times New Roman" panose="02020603050405020304" pitchFamily="18" charset="0"/>
                <a:ea typeface="Times New Roman" panose="02020603050405020304" pitchFamily="18" charset="0"/>
              </a:rPr>
              <a:t>CaddyWiper</a:t>
            </a:r>
            <a:r>
              <a:rPr lang="en-US" sz="1050" b="1" dirty="0">
                <a:solidFill>
                  <a:srgbClr val="000000"/>
                </a:solidFill>
                <a:effectLst/>
                <a:latin typeface="Times New Roman" panose="02020603050405020304" pitchFamily="18" charset="0"/>
                <a:ea typeface="Times New Roman" panose="02020603050405020304" pitchFamily="18" charset="0"/>
              </a:rPr>
              <a:t> </a:t>
            </a:r>
            <a:r>
              <a:rPr lang="en-US" sz="1050" dirty="0">
                <a:solidFill>
                  <a:srgbClr val="000000"/>
                </a:solidFill>
                <a:effectLst/>
                <a:latin typeface="Times New Roman" panose="02020603050405020304" pitchFamily="18" charset="0"/>
                <a:ea typeface="Times New Roman" panose="02020603050405020304" pitchFamily="18" charset="0"/>
              </a:rPr>
              <a:t>Deployment of </a:t>
            </a:r>
            <a:r>
              <a:rPr lang="en-US" sz="1050" dirty="0" err="1">
                <a:solidFill>
                  <a:srgbClr val="000000"/>
                </a:solidFill>
                <a:effectLst/>
                <a:latin typeface="Times New Roman" panose="02020603050405020304" pitchFamily="18" charset="0"/>
                <a:ea typeface="Times New Roman" panose="02020603050405020304" pitchFamily="18" charset="0"/>
              </a:rPr>
              <a:t>CaddyWiper</a:t>
            </a:r>
            <a:r>
              <a:rPr lang="en-US" sz="105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105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30EDE922-0D12-4515-9F77-4237AE6D8D6D}"/>
              </a:ext>
            </a:extLst>
          </p:cNvPr>
          <p:cNvSpPr>
            <a:spLocks noGrp="1"/>
          </p:cNvSpPr>
          <p:nvPr>
            <p:ph type="sldNum" sz="quarter" idx="10"/>
          </p:nvPr>
        </p:nvSpPr>
        <p:spPr/>
        <p:txBody>
          <a:bodyPr/>
          <a:lstStyle/>
          <a:p>
            <a:pPr>
              <a:defRPr/>
            </a:pPr>
            <a:fld id="{EF611178-6C3A-F247-8731-699DBDA96700}" type="slidenum">
              <a:rPr lang="en-US" altLang="en-US" smtClean="0"/>
              <a:pPr>
                <a:defRPr/>
              </a:pPr>
              <a:t>70</a:t>
            </a:fld>
            <a:endParaRPr lang="en-US" altLang="en-US" dirty="0"/>
          </a:p>
        </p:txBody>
      </p:sp>
    </p:spTree>
    <p:extLst>
      <p:ext uri="{BB962C8B-B14F-4D97-AF65-F5344CB8AC3E}">
        <p14:creationId xmlns:p14="http://schemas.microsoft.com/office/powerpoint/2010/main" val="1581228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E3A3-282A-40F8-98BA-9B77045CF86F}"/>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F6BF0B75-5CC5-4B48-84EA-02E6CFF3A6A2}"/>
              </a:ext>
            </a:extLst>
          </p:cNvPr>
          <p:cNvSpPr>
            <a:spLocks noGrp="1"/>
          </p:cNvSpPr>
          <p:nvPr>
            <p:ph idx="1"/>
          </p:nvPr>
        </p:nvSpPr>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10-11-2022 – Prestige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Ransomware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Polish and Ukrainian logistics companies.</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Very Likely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IRIDIUM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Microsoft</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10-27-2022 – Azov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Probable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Azov Ransomware samples </a:t>
            </a:r>
            <a:r>
              <a:rPr lang="en-US" sz="900" dirty="0" err="1">
                <a:solidFill>
                  <a:srgbClr val="000000"/>
                </a:solidFill>
                <a:effectLst/>
                <a:latin typeface="Times New Roman" panose="02020603050405020304" pitchFamily="18" charset="0"/>
                <a:ea typeface="Times New Roman" panose="02020603050405020304" pitchFamily="18" charset="0"/>
              </a:rPr>
              <a:t>VirusTotal</a:t>
            </a:r>
            <a:r>
              <a:rPr lang="en-US" sz="900" dirty="0">
                <a:solidFill>
                  <a:srgbClr val="000000"/>
                </a:solidFill>
                <a:effectLst/>
                <a:latin typeface="Times New Roman" panose="02020603050405020304" pitchFamily="18" charset="0"/>
                <a:ea typeface="Times New Roman" panose="02020603050405020304" pitchFamily="18" charset="0"/>
              </a:rPr>
              <a:t> Query:</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Kasimir</a:t>
            </a:r>
            <a:r>
              <a:rPr lang="en-US" sz="900" dirty="0">
                <a:solidFill>
                  <a:srgbClr val="DD1144"/>
                </a:solidFill>
                <a:effectLst/>
                <a:latin typeface="Source Code Pro" panose="020B0509030403020204" pitchFamily="49" charset="0"/>
                <a:ea typeface="Calibri" panose="020F0502020204030204" pitchFamily="34" charset="0"/>
              </a:rPr>
              <a:t>_*'</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azov</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0086B3"/>
                </a:solidFill>
                <a:effectLst/>
                <a:latin typeface="Source Code Pro" panose="020B0509030403020204" pitchFamily="49" charset="0"/>
                <a:ea typeface="Calibri" panose="020F0502020204030204" pitchFamily="34" charset="0"/>
              </a:rPr>
              <a:t>AND</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behaviour_files:</a:t>
            </a:r>
            <a:r>
              <a:rPr lang="en-US" sz="900" dirty="0" err="1">
                <a:solidFill>
                  <a:srgbClr val="DD1144"/>
                </a:solidFill>
                <a:effectLst/>
                <a:latin typeface="Source Code Pro" panose="020B0509030403020204" pitchFamily="49" charset="0"/>
                <a:ea typeface="Calibri" panose="020F0502020204030204" pitchFamily="34" charset="0"/>
              </a:rPr>
              <a:t>'RESTORE_FILES</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behaviour_registry:</a:t>
            </a:r>
            <a:r>
              <a:rPr lang="en-US" sz="900" dirty="0" err="1">
                <a:solidFill>
                  <a:srgbClr val="DD1144"/>
                </a:solidFill>
                <a:effectLst/>
                <a:latin typeface="Source Code Pro" panose="020B0509030403020204" pitchFamily="49" charset="0"/>
                <a:ea typeface="Calibri" panose="020F0502020204030204" pitchFamily="34" charset="0"/>
              </a:rPr>
              <a:t>'rdpclient.exe</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Over 17k samples of Azov submitted to VT since late October.</a:t>
            </a:r>
            <a:endParaRPr lang="en-US" sz="900" dirty="0">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FE071366-9485-45FB-A445-2BE13314EB2E}"/>
              </a:ext>
            </a:extLst>
          </p:cNvPr>
          <p:cNvSpPr>
            <a:spLocks noGrp="1"/>
          </p:cNvSpPr>
          <p:nvPr>
            <p:ph type="sldNum" sz="quarter" idx="10"/>
          </p:nvPr>
        </p:nvSpPr>
        <p:spPr/>
        <p:txBody>
          <a:bodyPr/>
          <a:lstStyle/>
          <a:p>
            <a:pPr>
              <a:defRPr/>
            </a:pPr>
            <a:fld id="{EF611178-6C3A-F247-8731-699DBDA96700}" type="slidenum">
              <a:rPr lang="en-US" altLang="en-US" smtClean="0"/>
              <a:pPr>
                <a:defRPr/>
              </a:pPr>
              <a:t>71</a:t>
            </a:fld>
            <a:endParaRPr lang="en-US" altLang="en-US" dirty="0"/>
          </a:p>
        </p:txBody>
      </p:sp>
    </p:spTree>
    <p:extLst>
      <p:ext uri="{BB962C8B-B14F-4D97-AF65-F5344CB8AC3E}">
        <p14:creationId xmlns:p14="http://schemas.microsoft.com/office/powerpoint/2010/main" val="40241324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8254-F667-4E49-B74B-41AAE5B75A95}"/>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A2650EB4-4DE2-4144-BB2C-7B4E3017AEE3}"/>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11-11-2022 – </a:t>
            </a:r>
            <a:r>
              <a:rPr lang="en-US" sz="600" b="1" dirty="0" err="1">
                <a:solidFill>
                  <a:srgbClr val="000000"/>
                </a:solidFill>
                <a:effectLst/>
                <a:latin typeface="Times New Roman" panose="02020603050405020304" pitchFamily="18" charset="0"/>
                <a:ea typeface="Times New Roman" panose="02020603050405020304" pitchFamily="18" charset="0"/>
              </a:rPr>
              <a:t>Somnia</a:t>
            </a:r>
            <a:r>
              <a:rPr lang="en-US" sz="600" b="1" dirty="0">
                <a:solidFill>
                  <a:srgbClr val="000000"/>
                </a:solidFill>
                <a:effectLst/>
                <a:latin typeface="Times New Roman" panose="02020603050405020304" pitchFamily="18" charset="0"/>
                <a:ea typeface="Times New Roman" panose="02020603050405020304" pitchFamily="18" charset="0"/>
              </a:rPr>
              <a:t> Ransomware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Pseudo-Ransomware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Disruption of some systems.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dirty="0" err="1">
                <a:solidFill>
                  <a:srgbClr val="000000"/>
                </a:solidFill>
                <a:effectLst/>
                <a:latin typeface="Times New Roman" panose="02020603050405020304" pitchFamily="18" charset="0"/>
                <a:ea typeface="Times New Roman" panose="02020603050405020304" pitchFamily="18" charset="0"/>
              </a:rPr>
              <a:t>FRwL</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11-25-2022 – </a:t>
            </a:r>
            <a:r>
              <a:rPr lang="en-US" sz="600" b="1" dirty="0" err="1">
                <a:solidFill>
                  <a:srgbClr val="000000"/>
                </a:solidFill>
                <a:effectLst/>
                <a:latin typeface="Times New Roman" panose="02020603050405020304" pitchFamily="18" charset="0"/>
                <a:ea typeface="Times New Roman" panose="02020603050405020304" pitchFamily="18" charset="0"/>
              </a:rPr>
              <a:t>RansomBoggs</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Ransomware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Probable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Sandworm</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ESET </a:t>
            </a:r>
            <a:r>
              <a:rPr lang="en-US" sz="600" u="sng" dirty="0" err="1">
                <a:solidFill>
                  <a:srgbClr val="1155CC"/>
                </a:solidFill>
                <a:effectLst/>
                <a:latin typeface="Times New Roman" panose="02020603050405020304" pitchFamily="18" charset="0"/>
                <a:ea typeface="Times New Roman" panose="02020603050405020304" pitchFamily="18" charset="0"/>
                <a:hlinkClick r:id="rId4"/>
              </a:rPr>
              <a:t>WeLiveSecurity</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5"/>
              </a:rPr>
              <a:t>Twitter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 </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Estonia is helping Ukraine combat and establish a cybersecurity posture. This may explain the reduction in cyber-attacks recently as seen by the monthly incident graph:</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https://www.politico.com/news/2022/12/07/estonia-ukraine-cybersecurity-russian-hackers-00072925</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a:p>
            <a:pPr marL="0" indent="0">
              <a:buNone/>
            </a:pPr>
            <a:endParaRPr lang="en-US" sz="600" dirty="0"/>
          </a:p>
        </p:txBody>
      </p:sp>
      <p:sp>
        <p:nvSpPr>
          <p:cNvPr id="4" name="Slide Number Placeholder 3">
            <a:extLst>
              <a:ext uri="{FF2B5EF4-FFF2-40B4-BE49-F238E27FC236}">
                <a16:creationId xmlns:a16="http://schemas.microsoft.com/office/drawing/2014/main" id="{D438F1D1-C562-4368-AE40-4B9D4B633532}"/>
              </a:ext>
            </a:extLst>
          </p:cNvPr>
          <p:cNvSpPr>
            <a:spLocks noGrp="1"/>
          </p:cNvSpPr>
          <p:nvPr>
            <p:ph type="sldNum" sz="quarter" idx="10"/>
          </p:nvPr>
        </p:nvSpPr>
        <p:spPr/>
        <p:txBody>
          <a:bodyPr/>
          <a:lstStyle/>
          <a:p>
            <a:pPr>
              <a:defRPr/>
            </a:pPr>
            <a:fld id="{EF611178-6C3A-F247-8731-699DBDA96700}" type="slidenum">
              <a:rPr lang="en-US" altLang="en-US" smtClean="0"/>
              <a:pPr>
                <a:defRPr/>
              </a:pPr>
              <a:t>72</a:t>
            </a:fld>
            <a:endParaRPr lang="en-US" altLang="en-US" dirty="0"/>
          </a:p>
        </p:txBody>
      </p:sp>
    </p:spTree>
    <p:extLst>
      <p:ext uri="{BB962C8B-B14F-4D97-AF65-F5344CB8AC3E}">
        <p14:creationId xmlns:p14="http://schemas.microsoft.com/office/powerpoint/2010/main" val="141354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a:t>A New Battlefield</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8</a:t>
            </a:fld>
            <a:endParaRPr lang="en-US" altLang="en-US" dirty="0"/>
          </a:p>
        </p:txBody>
      </p:sp>
      <p:sp>
        <p:nvSpPr>
          <p:cNvPr id="9" name="TextBox 8">
            <a:extLst>
              <a:ext uri="{FF2B5EF4-FFF2-40B4-BE49-F238E27FC236}">
                <a16:creationId xmlns:a16="http://schemas.microsoft.com/office/drawing/2014/main" id="{83730558-E23D-4285-B557-5C1BDAB4D1F9}"/>
              </a:ext>
            </a:extLst>
          </p:cNvPr>
          <p:cNvSpPr txBox="1"/>
          <p:nvPr/>
        </p:nvSpPr>
        <p:spPr>
          <a:xfrm>
            <a:off x="2388781" y="4680057"/>
            <a:ext cx="6561285" cy="338554"/>
          </a:xfrm>
          <a:prstGeom prst="rect">
            <a:avLst/>
          </a:prstGeom>
          <a:noFill/>
        </p:spPr>
        <p:txBody>
          <a:bodyPr wrap="square" rtlCol="0">
            <a:spAutoFit/>
          </a:bodyPr>
          <a:lstStyle/>
          <a:p>
            <a:pPr marL="228600" indent="-228600">
              <a:buFont typeface="+mj-lt"/>
              <a:buAutoNum type="arabicParenR"/>
            </a:pPr>
            <a:r>
              <a:rPr lang="en-US" sz="800" dirty="0"/>
              <a:t>#https//www.imperva.com/learn/application-security/cyber-warfare/#~text=Cyber%20warfare%20is%20usually%20defined,and%20even%20loss%20of%20life.</a:t>
            </a:r>
          </a:p>
        </p:txBody>
      </p:sp>
      <p:pic>
        <p:nvPicPr>
          <p:cNvPr id="5122" name="Picture 2" descr="Inside the Russian cyber war on Ukraine that never was - Task &amp; Purpose">
            <a:extLst>
              <a:ext uri="{FF2B5EF4-FFF2-40B4-BE49-F238E27FC236}">
                <a16:creationId xmlns:a16="http://schemas.microsoft.com/office/drawing/2014/main" id="{D196F0F8-2B08-4D3B-9229-3014C3C8B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192" y="788232"/>
            <a:ext cx="6675808" cy="37551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re Is No Cyber 'Shock and Awe': Plausible Threats in the Ukrainian  Conflict - War on the Rocks">
            <a:extLst>
              <a:ext uri="{FF2B5EF4-FFF2-40B4-BE49-F238E27FC236}">
                <a16:creationId xmlns:a16="http://schemas.microsoft.com/office/drawing/2014/main" id="{DF4F59C7-2211-45C8-A199-E0C7CBDAB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 y="2509554"/>
            <a:ext cx="3449781" cy="22045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S must prepare for proliferation of cyber warfare">
            <a:extLst>
              <a:ext uri="{FF2B5EF4-FFF2-40B4-BE49-F238E27FC236}">
                <a16:creationId xmlns:a16="http://schemas.microsoft.com/office/drawing/2014/main" id="{579C5707-4DA3-4567-83A7-0BF82A4B0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 y="71199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err="1"/>
              <a:t>Early</a:t>
            </a:r>
            <a:r>
              <a:rPr lang="es-ES" dirty="0"/>
              <a:t> </a:t>
            </a:r>
            <a:r>
              <a:rPr lang="es-ES" dirty="0" err="1"/>
              <a:t>Attacks</a:t>
            </a:r>
            <a:r>
              <a:rPr lang="es-ES" dirty="0"/>
              <a:t> in </a:t>
            </a:r>
            <a:r>
              <a:rPr lang="es-ES" dirty="0" err="1"/>
              <a:t>the</a:t>
            </a:r>
            <a:r>
              <a:rPr lang="es-ES" dirty="0"/>
              <a:t> </a:t>
            </a:r>
            <a:r>
              <a:rPr lang="es-ES" dirty="0" err="1"/>
              <a:t>Conflict</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pic>
        <p:nvPicPr>
          <p:cNvPr id="11" name="Picture 10">
            <a:extLst>
              <a:ext uri="{FF2B5EF4-FFF2-40B4-BE49-F238E27FC236}">
                <a16:creationId xmlns:a16="http://schemas.microsoft.com/office/drawing/2014/main" id="{3D06849F-AE34-4B32-A96C-D1D04A27F09A}"/>
              </a:ext>
            </a:extLst>
          </p:cNvPr>
          <p:cNvPicPr>
            <a:picLocks noChangeAspect="1"/>
          </p:cNvPicPr>
          <p:nvPr/>
        </p:nvPicPr>
        <p:blipFill>
          <a:blip r:embed="rId2"/>
          <a:stretch>
            <a:fillRect/>
          </a:stretch>
        </p:blipFill>
        <p:spPr>
          <a:xfrm>
            <a:off x="298450" y="750094"/>
            <a:ext cx="8388350" cy="3941987"/>
          </a:xfrm>
          <a:prstGeom prst="rect">
            <a:avLst/>
          </a:prstGeom>
        </p:spPr>
      </p:pic>
      <p:sp>
        <p:nvSpPr>
          <p:cNvPr id="12" name="TextBox 11">
            <a:extLst>
              <a:ext uri="{FF2B5EF4-FFF2-40B4-BE49-F238E27FC236}">
                <a16:creationId xmlns:a16="http://schemas.microsoft.com/office/drawing/2014/main" id="{A8778D0A-0FE3-4A05-A247-99250852C5FC}"/>
              </a:ext>
            </a:extLst>
          </p:cNvPr>
          <p:cNvSpPr txBox="1"/>
          <p:nvPr/>
        </p:nvSpPr>
        <p:spPr>
          <a:xfrm>
            <a:off x="2388781" y="4680057"/>
            <a:ext cx="6561285" cy="215444"/>
          </a:xfrm>
          <a:prstGeom prst="rect">
            <a:avLst/>
          </a:prstGeom>
          <a:noFill/>
        </p:spPr>
        <p:txBody>
          <a:bodyPr wrap="square" rtlCol="0">
            <a:spAutoFit/>
          </a:bodyPr>
          <a:lstStyle/>
          <a:p>
            <a:pPr marL="228600" indent="-228600">
              <a:buFont typeface="+mj-lt"/>
              <a:buAutoNum type="arabicParenR"/>
            </a:pPr>
            <a:r>
              <a:rPr lang="en-US" sz="800" dirty="0"/>
              <a:t>https//query.prod.cms.rt.microsoft.com/cms/api/am/binary/RE4Vwwd</a:t>
            </a:r>
          </a:p>
        </p:txBody>
      </p:sp>
    </p:spTree>
    <p:extLst>
      <p:ext uri="{BB962C8B-B14F-4D97-AF65-F5344CB8AC3E}">
        <p14:creationId xmlns:p14="http://schemas.microsoft.com/office/powerpoint/2010/main" val="2603141505"/>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1_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3.xml><?xml version="1.0" encoding="utf-8"?>
<ds:datastoreItem xmlns:ds="http://schemas.openxmlformats.org/officeDocument/2006/customXml" ds:itemID="{790DD382-103D-4FD4-A0D2-A5E0F038079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8065</TotalTime>
  <Words>4165</Words>
  <Application>Microsoft Office PowerPoint</Application>
  <PresentationFormat>On-screen Show (16:9)</PresentationFormat>
  <Paragraphs>752</Paragraphs>
  <Slides>72</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-apple-system</vt:lpstr>
      <vt:lpstr>Arial</vt:lpstr>
      <vt:lpstr>Arial</vt:lpstr>
      <vt:lpstr>Calibri</vt:lpstr>
      <vt:lpstr>PT Sans</vt:lpstr>
      <vt:lpstr>Source Code Pro</vt:lpstr>
      <vt:lpstr>Tahoma</vt:lpstr>
      <vt:lpstr>Times New Roman</vt:lpstr>
      <vt:lpstr>ui-monospace</vt:lpstr>
      <vt:lpstr>Wingdings</vt:lpstr>
      <vt:lpstr>WatchGuard_2016</vt:lpstr>
      <vt:lpstr>1_WatchGuard_2016</vt:lpstr>
      <vt:lpstr>Cyberwarfare: Novel Wipers used in Ukraine 2022</vt:lpstr>
      <vt:lpstr>Agenda</vt:lpstr>
      <vt:lpstr>Introduction</vt:lpstr>
      <vt:lpstr>How a New Era of Warfare Started</vt:lpstr>
      <vt:lpstr>How a New Era of Warfare Started</vt:lpstr>
      <vt:lpstr>Early Days of Cyberwarfare</vt:lpstr>
      <vt:lpstr>A Game of Exploits</vt:lpstr>
      <vt:lpstr>A New Battlefield</vt:lpstr>
      <vt:lpstr>Early Attacks in the Conflict</vt:lpstr>
      <vt:lpstr>Cyberwarfare Attack Types</vt:lpstr>
      <vt:lpstr>Threat Actors (Russia)</vt:lpstr>
      <vt:lpstr>Threat Actors (Ukraine)</vt:lpstr>
      <vt:lpstr>Threat Actors (CyberKnow)</vt:lpstr>
      <vt:lpstr>Timeline of various attacks executed in War </vt:lpstr>
      <vt:lpstr>Reported Incidents</vt:lpstr>
      <vt:lpstr>Timeline of Novel Wipers in Ukraine</vt:lpstr>
      <vt:lpstr>Timeline of Novel Wipers (cont.)</vt:lpstr>
      <vt:lpstr>Timeline of Novel Wipers (Honorable Mentions)</vt:lpstr>
      <vt:lpstr>Technical Analysis (ISSACWiper)</vt:lpstr>
      <vt:lpstr>ISAACWiper</vt:lpstr>
      <vt:lpstr>ISAACWiper Samples</vt:lpstr>
      <vt:lpstr>ISAACWiper Static Analysis</vt:lpstr>
      <vt:lpstr>ISAACWiper Static Analysis (Tools)</vt:lpstr>
      <vt:lpstr>ISAACWiper Static Analysis</vt:lpstr>
      <vt:lpstr>ISAACWiper Static Analysis (Libraries)</vt:lpstr>
      <vt:lpstr>ISAACWiper Static Analysis (Libraries)</vt:lpstr>
      <vt:lpstr>ISAACWiper Static Analysis (Strings)</vt:lpstr>
      <vt:lpstr>ISAACWiper Static Analysis (CAPA)</vt:lpstr>
      <vt:lpstr>Reversing ISAACWiper (_Start@4)</vt:lpstr>
      <vt:lpstr>Reversing ISAACWiper (Symbolic Constants)</vt:lpstr>
      <vt:lpstr>Reversing ISAACWiper (2500)</vt:lpstr>
      <vt:lpstr>Reversing ISAACWiper (4A80)</vt:lpstr>
      <vt:lpstr>Reversing ISAACWiper (2500 DBG Strings)</vt:lpstr>
      <vt:lpstr>Reversing ISAACWiper (2500 DBG Strings 2)</vt:lpstr>
      <vt:lpstr>Reversing ISAACWiper (log.txt)</vt:lpstr>
      <vt:lpstr>Reversing ISAACWiper (7240-74F0 Conditionals)</vt:lpstr>
      <vt:lpstr>Reversing ISAACWiper (7240)</vt:lpstr>
      <vt:lpstr>Reversing ISAACWiper (7240 cont.)</vt:lpstr>
      <vt:lpstr>Reversing ISAACWiper (7240 cont.)</vt:lpstr>
      <vt:lpstr>Reversing ISAACWiper (74F0)</vt:lpstr>
      <vt:lpstr>ISAACWiper Wiping Operations (3310)</vt:lpstr>
      <vt:lpstr>ISAACWiper Wiping Operations (3310 cont.)</vt:lpstr>
      <vt:lpstr>ISAACWiper Wiping Operations (3310 cont.)</vt:lpstr>
      <vt:lpstr>ISAACWiper Wiping Operations (2500 cont.)</vt:lpstr>
      <vt:lpstr>ISAACWiper Wiping Operations (39F0)</vt:lpstr>
      <vt:lpstr>PowerPoint Presentation</vt:lpstr>
      <vt:lpstr>ISAACWiper Wiping Operations (3700)</vt:lpstr>
      <vt:lpstr>PowerPoint Presentation</vt:lpstr>
      <vt:lpstr>PowerPoint Presentation</vt:lpstr>
      <vt:lpstr>ISAACWiper Recap</vt:lpstr>
      <vt:lpstr>PowerPoint Presentation</vt:lpstr>
      <vt:lpstr>Technical Analysis (Azov Ransomware)</vt:lpstr>
      <vt:lpstr>Azov Ransomware</vt:lpstr>
      <vt:lpstr>Post Mortem</vt:lpstr>
      <vt:lpstr>Consequences </vt:lpstr>
      <vt:lpstr>Learning for us</vt:lpstr>
      <vt:lpstr>Detective measures</vt:lpstr>
      <vt:lpstr>Yara Signature</vt:lpstr>
      <vt:lpstr>Recomendations</vt:lpstr>
      <vt:lpstr>Threat Hunting</vt:lpstr>
      <vt:lpstr>Sample Hashes (SHA256)</vt:lpstr>
      <vt:lpstr>Recommendations for users &amp; organizations</vt:lpstr>
      <vt:lpstr>References</vt:lpstr>
      <vt:lpstr>Thank you!</vt:lpstr>
      <vt:lpstr>Major Malware involved</vt:lpstr>
      <vt:lpstr>Major Malware involved</vt:lpstr>
      <vt:lpstr>Major Malware involved</vt:lpstr>
      <vt:lpstr>Major Malware involved</vt:lpstr>
      <vt:lpstr>Major Malware involved</vt:lpstr>
      <vt:lpstr>Major Malware involved</vt:lpstr>
      <vt:lpstr>Major Malware involved</vt:lpstr>
      <vt:lpstr>Major Malware involved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Ryan Estes</cp:lastModifiedBy>
  <cp:revision>244</cp:revision>
  <dcterms:created xsi:type="dcterms:W3CDTF">2020-03-11T15:31:22Z</dcterms:created>
  <dcterms:modified xsi:type="dcterms:W3CDTF">2023-01-08T04:12:48Z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